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76" r:id="rId23"/>
    <p:sldId id="278" r:id="rId24"/>
    <p:sldId id="280" r:id="rId25"/>
    <p:sldId id="277"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Kramer" initials="CK" lastIdx="1" clrIdx="0">
    <p:extLst>
      <p:ext uri="{19B8F6BF-5375-455C-9EA6-DF929625EA0E}">
        <p15:presenceInfo xmlns:p15="http://schemas.microsoft.com/office/powerpoint/2012/main" userId="Chris Kram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62716" autoAdjust="0"/>
  </p:normalViewPr>
  <p:slideViewPr>
    <p:cSldViewPr snapToGrid="0">
      <p:cViewPr varScale="1">
        <p:scale>
          <a:sx n="53" d="100"/>
          <a:sy n="53" d="100"/>
        </p:scale>
        <p:origin x="1783" y="1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9B3FA6-CC40-4CA9-9F7B-EE87A43E08DB}" type="datetimeFigureOut">
              <a:rPr lang="en-NZ" smtClean="0"/>
              <a:t>17/10/2021</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CE2FA-60EA-491E-B202-08AED7E4AA8B}" type="slidenum">
              <a:rPr lang="en-NZ" smtClean="0"/>
              <a:t>‹#›</a:t>
            </a:fld>
            <a:endParaRPr lang="en-NZ"/>
          </a:p>
        </p:txBody>
      </p:sp>
    </p:spTree>
    <p:extLst>
      <p:ext uri="{BB962C8B-B14F-4D97-AF65-F5344CB8AC3E}">
        <p14:creationId xmlns:p14="http://schemas.microsoft.com/office/powerpoint/2010/main" val="71709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1</a:t>
            </a:fld>
            <a:endParaRPr lang="en-NZ"/>
          </a:p>
        </p:txBody>
      </p:sp>
    </p:spTree>
    <p:extLst>
      <p:ext uri="{BB962C8B-B14F-4D97-AF65-F5344CB8AC3E}">
        <p14:creationId xmlns:p14="http://schemas.microsoft.com/office/powerpoint/2010/main" val="66101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2</a:t>
            </a:fld>
            <a:endParaRPr lang="en-NZ"/>
          </a:p>
        </p:txBody>
      </p:sp>
    </p:spTree>
    <p:extLst>
      <p:ext uri="{BB962C8B-B14F-4D97-AF65-F5344CB8AC3E}">
        <p14:creationId xmlns:p14="http://schemas.microsoft.com/office/powerpoint/2010/main" val="3123382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4</a:t>
            </a:fld>
            <a:endParaRPr lang="en-NZ"/>
          </a:p>
        </p:txBody>
      </p:sp>
    </p:spTree>
    <p:extLst>
      <p:ext uri="{BB962C8B-B14F-4D97-AF65-F5344CB8AC3E}">
        <p14:creationId xmlns:p14="http://schemas.microsoft.com/office/powerpoint/2010/main" val="601479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5</a:t>
            </a:fld>
            <a:endParaRPr lang="en-NZ"/>
          </a:p>
        </p:txBody>
      </p:sp>
    </p:spTree>
    <p:extLst>
      <p:ext uri="{BB962C8B-B14F-4D97-AF65-F5344CB8AC3E}">
        <p14:creationId xmlns:p14="http://schemas.microsoft.com/office/powerpoint/2010/main" val="2990949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8</a:t>
            </a:fld>
            <a:endParaRPr lang="en-NZ"/>
          </a:p>
        </p:txBody>
      </p:sp>
    </p:spTree>
    <p:extLst>
      <p:ext uri="{BB962C8B-B14F-4D97-AF65-F5344CB8AC3E}">
        <p14:creationId xmlns:p14="http://schemas.microsoft.com/office/powerpoint/2010/main" val="170688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14</a:t>
            </a:fld>
            <a:endParaRPr lang="en-NZ"/>
          </a:p>
        </p:txBody>
      </p:sp>
    </p:spTree>
    <p:extLst>
      <p:ext uri="{BB962C8B-B14F-4D97-AF65-F5344CB8AC3E}">
        <p14:creationId xmlns:p14="http://schemas.microsoft.com/office/powerpoint/2010/main" val="128309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16</a:t>
            </a:fld>
            <a:endParaRPr lang="en-NZ"/>
          </a:p>
        </p:txBody>
      </p:sp>
    </p:spTree>
    <p:extLst>
      <p:ext uri="{BB962C8B-B14F-4D97-AF65-F5344CB8AC3E}">
        <p14:creationId xmlns:p14="http://schemas.microsoft.com/office/powerpoint/2010/main" val="246854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t>Note</a:t>
            </a:r>
          </a:p>
          <a:p>
            <a:r>
              <a:rPr lang="en-US" sz="1200" i="1" dirty="0"/>
              <a:t>Once a database is migrated to Hyperscale, it can't be migrated directly to a non-Hyperscale service tier.</a:t>
            </a:r>
            <a:endParaRPr lang="en-NZ" sz="1200" i="1" dirty="0"/>
          </a:p>
          <a:p>
            <a:endParaRPr lang="en-NZ" dirty="0"/>
          </a:p>
        </p:txBody>
      </p:sp>
      <p:sp>
        <p:nvSpPr>
          <p:cNvPr id="4" name="Slide Number Placeholder 3"/>
          <p:cNvSpPr>
            <a:spLocks noGrp="1"/>
          </p:cNvSpPr>
          <p:nvPr>
            <p:ph type="sldNum" sz="quarter" idx="5"/>
          </p:nvPr>
        </p:nvSpPr>
        <p:spPr/>
        <p:txBody>
          <a:bodyPr/>
          <a:lstStyle/>
          <a:p>
            <a:fld id="{A20CE2FA-60EA-491E-B202-08AED7E4AA8B}" type="slidenum">
              <a:rPr lang="en-NZ" smtClean="0"/>
              <a:t>19</a:t>
            </a:fld>
            <a:endParaRPr lang="en-NZ"/>
          </a:p>
        </p:txBody>
      </p:sp>
    </p:spTree>
    <p:extLst>
      <p:ext uri="{BB962C8B-B14F-4D97-AF65-F5344CB8AC3E}">
        <p14:creationId xmlns:p14="http://schemas.microsoft.com/office/powerpoint/2010/main" val="243924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4C344-36E0-498B-9B5F-A5AA0918330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6E1C97B-04DD-4DAC-9C97-A3AF0C90C4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53C609C-6938-4D45-9FB0-9A293D5EB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0819C-7D07-47CB-9FD2-46FC0CD2DD20}"/>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89147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B90B-CE29-4B40-BFD3-FBC1B9398B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CD56A3-81CA-4E6E-8DB4-E3050BD516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FA6A9DC9-AED8-49BF-A058-589B9906B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318EC-C7C0-45A5-9919-5065C40B3673}"/>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177234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8EB5B-03B6-43E3-BD65-84FAA798C0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690D32-7B87-416B-A0E1-F5DA2E401F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B8AD493-9475-4ED2-ABB4-5D6E770B1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0AE55-C8F3-429D-ABBB-D095753CD381}"/>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1683333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7898-AC30-4128-A041-AFE6DB79E4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3C8FC8-5667-4A6B-8C8B-D9D995369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670C99D-2055-4BE7-93CF-EB84DF8C3A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1280C-2CF6-4584-B7F6-4B6A0E627F58}"/>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37398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E0C1-3579-4DD3-83F8-1E72D9E380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81A704-DDD8-4A68-BF11-AF81BC4664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E8700133-EEB1-4F09-B000-93990CCE2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55AC4-F78A-42E8-A721-FD60511EB310}"/>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95928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7EE0-8DDB-444E-BFB6-BAC050606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752BF4-81E3-4411-B887-2704833C86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3A8948-D60D-45DD-A502-08460AE4D3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DE6AF19-AF05-4F24-B09E-BF1A12EBD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AECD55-BAB5-4682-B698-1D961BDBF59F}"/>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58003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F0C86-A7BC-4F22-B948-1743F9F791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72F0EA-6FC0-468F-B077-CE75527507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71ABA-4D5F-4E7A-8536-80E9BEED66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BA586D-D175-46A2-B203-E1534AD6B4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A40D2A-06CE-4EA9-BA64-BD2C1F74B1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95DA3F42-4FD4-4ED3-B6D7-11BC686FA4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A00F3C-58DC-4CB3-808A-D0C3E7153F02}"/>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422278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9632-20DE-412C-8A46-7D121D7542E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8E9E885-7F50-4B68-BFE9-6CAE3247DA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93BDDC-E078-46C8-B740-DB30C56F4170}"/>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226223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80DBF7-BC72-424F-B93B-BD8D2DFA96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F41AD-192A-4208-B846-7A1E75200B60}"/>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379603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2E242-645F-4635-8BD1-14CDD47B2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7850EE-79B8-462D-9D47-757D0972DF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5527D4-6A60-467D-8370-B4AAD28928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B1F8B1BE-B18A-4B83-8636-E621C3B4B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31209F-322C-48E7-AA85-637F8B453CF2}"/>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2597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18E-3A3B-4FD6-86C6-8C4DE4A58E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D429C5-72CE-4DDF-A334-B07997A2D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4088F-B6CC-4799-83E4-22A719694C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7018604-75D5-418A-98A8-73E705C5D0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6A11E-392B-42E2-938E-3E49A17A15B5}"/>
              </a:ext>
            </a:extLst>
          </p:cNvPr>
          <p:cNvSpPr>
            <a:spLocks noGrp="1"/>
          </p:cNvSpPr>
          <p:nvPr>
            <p:ph type="sldNum" sz="quarter" idx="12"/>
          </p:nvPr>
        </p:nvSpPr>
        <p:spPr/>
        <p:txBody>
          <a:bodyPr/>
          <a:lstStyle/>
          <a:p>
            <a:fld id="{F18F16EA-CEA2-49DC-8542-0D887779665F}" type="slidenum">
              <a:rPr lang="en-US" smtClean="0"/>
              <a:t>‹#›</a:t>
            </a:fld>
            <a:endParaRPr lang="en-US"/>
          </a:p>
        </p:txBody>
      </p:sp>
    </p:spTree>
    <p:extLst>
      <p:ext uri="{BB962C8B-B14F-4D97-AF65-F5344CB8AC3E}">
        <p14:creationId xmlns:p14="http://schemas.microsoft.com/office/powerpoint/2010/main" val="4164394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438E1-74B5-4C70-AE40-6CC47135A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D3BC188-5B2F-4F7F-AA5F-1822A99CA4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76B8F44-78E8-40F5-B86B-DB17B21DFACB}"/>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A601FC-F1BB-4314-A0DE-462E4BDFA0DA}"/>
              </a:ext>
            </a:extLst>
          </p:cNvPr>
          <p:cNvSpPr>
            <a:spLocks noGrp="1"/>
          </p:cNvSpPr>
          <p:nvPr>
            <p:ph type="sldNum" sz="quarter" idx="4"/>
          </p:nvPr>
        </p:nvSpPr>
        <p:spPr>
          <a:xfrm>
            <a:off x="8610600" y="649287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F16EA-CEA2-49DC-8542-0D887779665F}" type="slidenum">
              <a:rPr lang="en-US" smtClean="0"/>
              <a:t>‹#›</a:t>
            </a:fld>
            <a:endParaRPr lang="en-US"/>
          </a:p>
        </p:txBody>
      </p:sp>
      <p:sp>
        <p:nvSpPr>
          <p:cNvPr id="7" name="TextBox 6">
            <a:extLst>
              <a:ext uri="{FF2B5EF4-FFF2-40B4-BE49-F238E27FC236}">
                <a16:creationId xmlns:a16="http://schemas.microsoft.com/office/drawing/2014/main" id="{7B4128CB-1C71-4AB2-9A6C-781F2C4CB9BC}"/>
              </a:ext>
            </a:extLst>
          </p:cNvPr>
          <p:cNvSpPr txBox="1"/>
          <p:nvPr userDrawn="1"/>
        </p:nvSpPr>
        <p:spPr>
          <a:xfrm>
            <a:off x="-61878" y="6531530"/>
            <a:ext cx="4413871" cy="369332"/>
          </a:xfrm>
          <a:prstGeom prst="rect">
            <a:avLst/>
          </a:prstGeom>
          <a:noFill/>
        </p:spPr>
        <p:txBody>
          <a:bodyPr wrap="square" rtlCol="0">
            <a:spAutoFit/>
          </a:bodyPr>
          <a:lstStyle/>
          <a:p>
            <a:r>
              <a:rPr lang="en-US" dirty="0">
                <a:solidFill>
                  <a:schemeClr val="bg1"/>
                </a:solidFill>
              </a:rPr>
              <a:t>PASS</a:t>
            </a:r>
            <a:r>
              <a:rPr lang="en-US" dirty="0">
                <a:solidFill>
                  <a:srgbClr val="00B050"/>
                </a:solidFill>
              </a:rPr>
              <a:t>MN </a:t>
            </a:r>
            <a:r>
              <a:rPr lang="en-US" dirty="0">
                <a:solidFill>
                  <a:schemeClr val="tx1"/>
                </a:solidFill>
              </a:rPr>
              <a:t>– Data Saturday #13 – Oct 16, 2021</a:t>
            </a:r>
          </a:p>
        </p:txBody>
      </p:sp>
      <p:pic>
        <p:nvPicPr>
          <p:cNvPr id="9" name="Picture 8" descr="Logo&#10;&#10;Description automatically generated">
            <a:extLst>
              <a:ext uri="{FF2B5EF4-FFF2-40B4-BE49-F238E27FC236}">
                <a16:creationId xmlns:a16="http://schemas.microsoft.com/office/drawing/2014/main" id="{6075DE3F-2725-4351-B788-7F3987DCD24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711153" y="6377152"/>
            <a:ext cx="480847" cy="480847"/>
          </a:xfrm>
          <a:prstGeom prst="rect">
            <a:avLst/>
          </a:prstGeom>
          <a:solidFill>
            <a:schemeClr val="tx1"/>
          </a:solidFill>
        </p:spPr>
      </p:pic>
    </p:spTree>
    <p:extLst>
      <p:ext uri="{BB962C8B-B14F-4D97-AF65-F5344CB8AC3E}">
        <p14:creationId xmlns:p14="http://schemas.microsoft.com/office/powerpoint/2010/main" val="13441874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www.meetup.com/Auckland-SQL-User-Grou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linkedin.com/in/zoran-barac/" TargetMode="External"/><Relationship Id="rId11" Type="http://schemas.openxmlformats.org/officeDocument/2006/relationships/image" Target="../media/image6.png"/><Relationship Id="rId5" Type="http://schemas.openxmlformats.org/officeDocument/2006/relationships/hyperlink" Target="https://blog.sqlserveronline.com/" TargetMode="External"/><Relationship Id="rId10" Type="http://schemas.openxmlformats.org/officeDocument/2006/relationships/image" Target="../media/image5.png"/><Relationship Id="rId4" Type="http://schemas.openxmlformats.org/officeDocument/2006/relationships/hyperlink" Target="mailto:zoran.barac.zof@gmail.com" TargetMode="External"/><Relationship Id="rId9"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log.sqlserveronline.com/" TargetMode="External"/><Relationship Id="rId7" Type="http://schemas.openxmlformats.org/officeDocument/2006/relationships/image" Target="../media/image4.jpeg"/><Relationship Id="rId2" Type="http://schemas.openxmlformats.org/officeDocument/2006/relationships/hyperlink" Target="mailto:zoran.barac.zof@gmail.com"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ww.meetup.com/Auckland-SQL-User-Group/" TargetMode="External"/><Relationship Id="rId4" Type="http://schemas.openxmlformats.org/officeDocument/2006/relationships/hyperlink" Target="http://www.linkedin.com/in/zoran-barac/"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discord.gg/GajGTFVT28"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linkedin.com/groups/2034949/" TargetMode="External"/><Relationship Id="rId5" Type="http://schemas.openxmlformats.org/officeDocument/2006/relationships/hyperlink" Target="https://twitter.com/PASSMN" TargetMode="External"/><Relationship Id="rId4" Type="http://schemas.openxmlformats.org/officeDocument/2006/relationships/image" Target="../media/image13.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CCAC-B2B0-4B25-B5C1-A2154877D351}"/>
              </a:ext>
            </a:extLst>
          </p:cNvPr>
          <p:cNvSpPr>
            <a:spLocks noGrp="1"/>
          </p:cNvSpPr>
          <p:nvPr>
            <p:ph type="ctrTitle"/>
          </p:nvPr>
        </p:nvSpPr>
        <p:spPr>
          <a:xfrm>
            <a:off x="187307" y="374576"/>
            <a:ext cx="11905281" cy="2387600"/>
          </a:xfrm>
          <a:noFill/>
        </p:spPr>
        <p:txBody>
          <a:bodyPr anchor="t">
            <a:normAutofit/>
          </a:bodyPr>
          <a:lstStyle/>
          <a:p>
            <a:r>
              <a:rPr lang="en-NZ" sz="7200" b="1" dirty="0"/>
              <a:t>PaaS Azure SQL Architecture</a:t>
            </a:r>
            <a:endParaRPr lang="en-NZ" sz="6600" b="1" dirty="0"/>
          </a:p>
        </p:txBody>
      </p:sp>
      <p:sp>
        <p:nvSpPr>
          <p:cNvPr id="3" name="Subtitle 2">
            <a:extLst>
              <a:ext uri="{FF2B5EF4-FFF2-40B4-BE49-F238E27FC236}">
                <a16:creationId xmlns:a16="http://schemas.microsoft.com/office/drawing/2014/main" id="{E33587D0-CDFB-4DBA-90AC-F52DE33872C3}"/>
              </a:ext>
            </a:extLst>
          </p:cNvPr>
          <p:cNvSpPr>
            <a:spLocks noGrp="1"/>
          </p:cNvSpPr>
          <p:nvPr>
            <p:ph type="subTitle" idx="1"/>
          </p:nvPr>
        </p:nvSpPr>
        <p:spPr>
          <a:xfrm>
            <a:off x="268635" y="2052207"/>
            <a:ext cx="8650971" cy="1096107"/>
          </a:xfrm>
        </p:spPr>
        <p:txBody>
          <a:bodyPr>
            <a:normAutofit/>
          </a:bodyPr>
          <a:lstStyle/>
          <a:p>
            <a:pPr algn="l">
              <a:spcBef>
                <a:spcPts val="0"/>
              </a:spcBef>
              <a:defRPr/>
            </a:pPr>
            <a:r>
              <a:rPr lang="en-US" sz="2800" dirty="0">
                <a:solidFill>
                  <a:schemeClr val="tx1">
                    <a:lumMod val="65000"/>
                    <a:lumOff val="35000"/>
                  </a:schemeClr>
                </a:solidFill>
                <a:highlight>
                  <a:srgbClr val="008080"/>
                </a:highlight>
              </a:rPr>
              <a:t>Deep dive into Azure SQL deployment models, purchasing models, available service tiers and availability models</a:t>
            </a:r>
            <a:endParaRPr lang="en-US" altLang="ko-KR" dirty="0">
              <a:solidFill>
                <a:schemeClr val="tx1">
                  <a:lumMod val="65000"/>
                  <a:lumOff val="35000"/>
                </a:schemeClr>
              </a:solidFill>
              <a:highlight>
                <a:srgbClr val="008080"/>
              </a:highlight>
            </a:endParaRPr>
          </a:p>
        </p:txBody>
      </p:sp>
      <p:sp>
        <p:nvSpPr>
          <p:cNvPr id="4" name="Subtitle 2">
            <a:extLst>
              <a:ext uri="{FF2B5EF4-FFF2-40B4-BE49-F238E27FC236}">
                <a16:creationId xmlns:a16="http://schemas.microsoft.com/office/drawing/2014/main" id="{9A07EE9A-C1C9-4CAB-B370-8A5E661E47CA}"/>
              </a:ext>
            </a:extLst>
          </p:cNvPr>
          <p:cNvSpPr txBox="1">
            <a:spLocks/>
          </p:cNvSpPr>
          <p:nvPr/>
        </p:nvSpPr>
        <p:spPr>
          <a:xfrm>
            <a:off x="0" y="4025596"/>
            <a:ext cx="11399806" cy="10961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b="1" dirty="0">
                <a:highlight>
                  <a:srgbClr val="008080"/>
                </a:highlight>
              </a:rPr>
              <a:t>ZORAN BARAC, Principal Data Architect @ CIN7 </a:t>
            </a:r>
          </a:p>
          <a:p>
            <a:pPr algn="l"/>
            <a:endParaRPr lang="en-US" sz="3600" b="1" dirty="0"/>
          </a:p>
        </p:txBody>
      </p:sp>
      <p:sp>
        <p:nvSpPr>
          <p:cNvPr id="8" name="Text Placeholder 2">
            <a:extLst>
              <a:ext uri="{FF2B5EF4-FFF2-40B4-BE49-F238E27FC236}">
                <a16:creationId xmlns:a16="http://schemas.microsoft.com/office/drawing/2014/main" id="{679054D8-C63E-4910-8141-A8DB2EBA77A6}"/>
              </a:ext>
            </a:extLst>
          </p:cNvPr>
          <p:cNvSpPr txBox="1">
            <a:spLocks/>
          </p:cNvSpPr>
          <p:nvPr/>
        </p:nvSpPr>
        <p:spPr>
          <a:xfrm>
            <a:off x="547307" y="4695482"/>
            <a:ext cx="7677261" cy="1689641"/>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hlinkClick r:id="rId4">
                  <a:extLst>
                    <a:ext uri="{A12FA001-AC4F-418D-AE19-62706E023703}">
                      <ahyp:hlinkClr xmlns:ahyp="http://schemas.microsoft.com/office/drawing/2018/hyperlinkcolor" val="tx"/>
                    </a:ext>
                  </a:extLst>
                </a:hlinkClick>
              </a:rPr>
              <a:t>zoran.barac.zof@gmail.com</a:t>
            </a:r>
            <a:r>
              <a:rPr lang="en-US" sz="2400" dirty="0">
                <a:solidFill>
                  <a:schemeClr val="tx1"/>
                </a:solidFill>
              </a:rPr>
              <a:t> </a:t>
            </a:r>
          </a:p>
          <a:p>
            <a:r>
              <a:rPr lang="en-US" sz="2400" dirty="0">
                <a:solidFill>
                  <a:schemeClr val="tx1"/>
                </a:solidFill>
                <a:hlinkClick r:id="rId5">
                  <a:extLst>
                    <a:ext uri="{A12FA001-AC4F-418D-AE19-62706E023703}">
                      <ahyp:hlinkClr xmlns:ahyp="http://schemas.microsoft.com/office/drawing/2018/hyperlinkcolor" val="tx"/>
                    </a:ext>
                  </a:extLst>
                </a:hlinkClick>
              </a:rPr>
              <a:t>blog.sqlserveronline.com</a:t>
            </a:r>
            <a:r>
              <a:rPr lang="en-US" sz="2400" dirty="0">
                <a:solidFill>
                  <a:schemeClr val="tx1"/>
                </a:solidFill>
              </a:rPr>
              <a:t>  </a:t>
            </a:r>
          </a:p>
          <a:p>
            <a:r>
              <a:rPr lang="en-US" sz="2400" dirty="0">
                <a:solidFill>
                  <a:schemeClr val="tx1"/>
                </a:solidFill>
                <a:hlinkClick r:id="rId6">
                  <a:extLst>
                    <a:ext uri="{A12FA001-AC4F-418D-AE19-62706E023703}">
                      <ahyp:hlinkClr xmlns:ahyp="http://schemas.microsoft.com/office/drawing/2018/hyperlinkcolor" val="tx"/>
                    </a:ext>
                  </a:extLst>
                </a:hlinkClick>
              </a:rPr>
              <a:t>www.linkedin.com/in/zoran-barac/</a:t>
            </a:r>
            <a:r>
              <a:rPr lang="en-US" sz="2400" dirty="0">
                <a:solidFill>
                  <a:schemeClr val="tx1"/>
                </a:solidFill>
              </a:rPr>
              <a:t> </a:t>
            </a:r>
          </a:p>
          <a:p>
            <a:r>
              <a:rPr lang="en-NZ" sz="2400" dirty="0">
                <a:solidFill>
                  <a:schemeClr val="tx1"/>
                </a:solidFill>
                <a:hlinkClick r:id="rId7">
                  <a:extLst>
                    <a:ext uri="{A12FA001-AC4F-418D-AE19-62706E023703}">
                      <ahyp:hlinkClr xmlns:ahyp="http://schemas.microsoft.com/office/drawing/2018/hyperlinkcolor" val="tx"/>
                    </a:ext>
                  </a:extLst>
                </a:hlinkClick>
              </a:rPr>
              <a:t>www.meetup.com/Auckland-SQL-User-Group</a:t>
            </a:r>
            <a:r>
              <a:rPr lang="en-NZ" sz="2400" dirty="0">
                <a:hlinkClick r:id="rId7">
                  <a:extLst>
                    <a:ext uri="{A12FA001-AC4F-418D-AE19-62706E023703}">
                      <ahyp:hlinkClr xmlns:ahyp="http://schemas.microsoft.com/office/drawing/2018/hyperlinkcolor" val="tx"/>
                    </a:ext>
                  </a:extLst>
                </a:hlinkClick>
              </a:rPr>
              <a:t>/</a:t>
            </a:r>
            <a:endParaRPr lang="en-US" sz="2400" dirty="0"/>
          </a:p>
        </p:txBody>
      </p:sp>
      <p:pic>
        <p:nvPicPr>
          <p:cNvPr id="9" name="Picture 2" descr="Image result for email logo png">
            <a:extLst>
              <a:ext uri="{FF2B5EF4-FFF2-40B4-BE49-F238E27FC236}">
                <a16:creationId xmlns:a16="http://schemas.microsoft.com/office/drawing/2014/main" id="{C6F29163-3E82-4A72-AF78-DA46CF57B8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307" y="469548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blog logo png">
            <a:extLst>
              <a:ext uri="{FF2B5EF4-FFF2-40B4-BE49-F238E27FC236}">
                <a16:creationId xmlns:a16="http://schemas.microsoft.com/office/drawing/2014/main" id="{760E5D81-2E53-40CB-AACC-F3E85A08C89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07" y="510659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linkedin logo png">
            <a:extLst>
              <a:ext uri="{FF2B5EF4-FFF2-40B4-BE49-F238E27FC236}">
                <a16:creationId xmlns:a16="http://schemas.microsoft.com/office/drawing/2014/main" id="{C00687B0-A6BD-4966-9B37-82038DED05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307" y="556882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meetup logo">
            <a:extLst>
              <a:ext uri="{FF2B5EF4-FFF2-40B4-BE49-F238E27FC236}">
                <a16:creationId xmlns:a16="http://schemas.microsoft.com/office/drawing/2014/main" id="{3CCACBAE-2BFA-4870-A921-E04C9AA77B6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7307" y="6012948"/>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711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8044D4-7E2E-42BF-B59A-0BB404711DD3}"/>
              </a:ext>
            </a:extLst>
          </p:cNvPr>
          <p:cNvPicPr>
            <a:picLocks noChangeAspect="1"/>
          </p:cNvPicPr>
          <p:nvPr/>
        </p:nvPicPr>
        <p:blipFill>
          <a:blip r:embed="rId2"/>
          <a:stretch>
            <a:fillRect/>
          </a:stretch>
        </p:blipFill>
        <p:spPr>
          <a:xfrm>
            <a:off x="1321291" y="128418"/>
            <a:ext cx="9636626" cy="6480000"/>
          </a:xfrm>
          <a:prstGeom prst="rect">
            <a:avLst/>
          </a:prstGeom>
        </p:spPr>
      </p:pic>
    </p:spTree>
    <p:extLst>
      <p:ext uri="{BB962C8B-B14F-4D97-AF65-F5344CB8AC3E}">
        <p14:creationId xmlns:p14="http://schemas.microsoft.com/office/powerpoint/2010/main" val="3569817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F575814-A00E-4A65-95C2-FB588CFC1515}"/>
              </a:ext>
            </a:extLst>
          </p:cNvPr>
          <p:cNvSpPr txBox="1">
            <a:spLocks/>
          </p:cNvSpPr>
          <p:nvPr/>
        </p:nvSpPr>
        <p:spPr>
          <a:xfrm>
            <a:off x="1326007" y="822875"/>
            <a:ext cx="9850057" cy="1200329"/>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NZ" sz="6000" dirty="0"/>
              <a:t>PaaS Azure SQL Architecture</a:t>
            </a:r>
          </a:p>
        </p:txBody>
      </p:sp>
      <p:sp>
        <p:nvSpPr>
          <p:cNvPr id="5" name="Rectangle 4">
            <a:extLst>
              <a:ext uri="{FF2B5EF4-FFF2-40B4-BE49-F238E27FC236}">
                <a16:creationId xmlns:a16="http://schemas.microsoft.com/office/drawing/2014/main" id="{91ADF28B-AF5C-414A-BC5F-FF0349E3F214}"/>
              </a:ext>
            </a:extLst>
          </p:cNvPr>
          <p:cNvSpPr/>
          <p:nvPr/>
        </p:nvSpPr>
        <p:spPr>
          <a:xfrm>
            <a:off x="1464956" y="2284749"/>
            <a:ext cx="10361284" cy="3785652"/>
          </a:xfrm>
          <a:prstGeom prst="rect">
            <a:avLst/>
          </a:prstGeom>
        </p:spPr>
        <p:txBody>
          <a:bodyPr wrap="square">
            <a:spAutoFit/>
          </a:bodyPr>
          <a:lstStyle/>
          <a:p>
            <a:pPr marL="838190" lvl="1" indent="-380990">
              <a:buFont typeface="Arial" panose="020B0604020202020204" pitchFamily="34" charset="0"/>
              <a:buChar char="•"/>
            </a:pPr>
            <a:r>
              <a:rPr lang="en-NZ" sz="2400" dirty="0"/>
              <a:t>Redundancy options</a:t>
            </a:r>
          </a:p>
          <a:p>
            <a:pPr marL="838190" lvl="1" indent="-380990">
              <a:buFont typeface="Arial" panose="020B0604020202020204" pitchFamily="34" charset="0"/>
              <a:buChar char="•"/>
            </a:pPr>
            <a:r>
              <a:rPr lang="en-NZ" sz="2400" dirty="0"/>
              <a:t>Standard availability model </a:t>
            </a:r>
          </a:p>
          <a:p>
            <a:pPr marL="1295390" lvl="2" indent="-380990">
              <a:buFont typeface="Arial" panose="020B0604020202020204" pitchFamily="34" charset="0"/>
              <a:buChar char="•"/>
            </a:pPr>
            <a:r>
              <a:rPr lang="en-NZ" sz="2400" dirty="0"/>
              <a:t>Basic, Standard, and General Purpose service tier locally redundant availability</a:t>
            </a:r>
          </a:p>
          <a:p>
            <a:pPr marL="1295390" lvl="2" indent="-380990">
              <a:buFont typeface="Arial" panose="020B0604020202020204" pitchFamily="34" charset="0"/>
              <a:buChar char="•"/>
            </a:pPr>
            <a:r>
              <a:rPr lang="en-NZ" sz="2400" dirty="0"/>
              <a:t>General Purpose service tier zone redundant availability</a:t>
            </a:r>
          </a:p>
          <a:p>
            <a:pPr marL="838190" lvl="1" indent="-380990">
              <a:buFont typeface="Arial" panose="020B0604020202020204" pitchFamily="34" charset="0"/>
              <a:buChar char="•"/>
            </a:pPr>
            <a:r>
              <a:rPr lang="en-NZ" sz="2400" dirty="0"/>
              <a:t>Premium availability model</a:t>
            </a:r>
          </a:p>
          <a:p>
            <a:pPr marL="1295390" lvl="2" indent="-380990">
              <a:buFont typeface="Arial" panose="020B0604020202020204" pitchFamily="34" charset="0"/>
              <a:buChar char="•"/>
            </a:pPr>
            <a:r>
              <a:rPr lang="en-NZ" sz="2400" dirty="0"/>
              <a:t>Premium and Business Critical service tier locally redundant availability</a:t>
            </a:r>
          </a:p>
          <a:p>
            <a:pPr marL="1295390" lvl="2" indent="-380990">
              <a:buFont typeface="Arial" panose="020B0604020202020204" pitchFamily="34" charset="0"/>
              <a:buChar char="•"/>
            </a:pPr>
            <a:r>
              <a:rPr lang="en-NZ" sz="2400" dirty="0"/>
              <a:t>Premium and Business Critical service tier zone redundant availability</a:t>
            </a:r>
          </a:p>
          <a:p>
            <a:pPr marL="1295390" lvl="2" indent="-380990">
              <a:buFont typeface="Arial" panose="020B0604020202020204" pitchFamily="34" charset="0"/>
              <a:buChar char="•"/>
            </a:pPr>
            <a:r>
              <a:rPr lang="en-NZ" sz="2400" dirty="0"/>
              <a:t>Read-only replicas and read-only query workloads</a:t>
            </a:r>
          </a:p>
          <a:p>
            <a:pPr marL="838190" lvl="1" indent="-380990">
              <a:buFont typeface="Arial" panose="020B0604020202020204" pitchFamily="34" charset="0"/>
              <a:buChar char="•"/>
            </a:pPr>
            <a:r>
              <a:rPr lang="en-NZ" sz="2400" dirty="0"/>
              <a:t>Hyperscale service tier availability</a:t>
            </a:r>
          </a:p>
        </p:txBody>
      </p:sp>
    </p:spTree>
    <p:extLst>
      <p:ext uri="{BB962C8B-B14F-4D97-AF65-F5344CB8AC3E}">
        <p14:creationId xmlns:p14="http://schemas.microsoft.com/office/powerpoint/2010/main" val="174152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5B8782-8469-4757-B593-B1F79CEFB584}"/>
              </a:ext>
            </a:extLst>
          </p:cNvPr>
          <p:cNvSpPr/>
          <p:nvPr/>
        </p:nvSpPr>
        <p:spPr>
          <a:xfrm>
            <a:off x="420736" y="135791"/>
            <a:ext cx="11651587" cy="6494085"/>
          </a:xfrm>
          <a:prstGeom prst="rect">
            <a:avLst/>
          </a:prstGeom>
        </p:spPr>
        <p:txBody>
          <a:bodyPr wrap="square" numCol="1">
            <a:spAutoFit/>
          </a:bodyPr>
          <a:lstStyle/>
          <a:p>
            <a:r>
              <a:rPr lang="en-NZ" sz="2800" b="1" dirty="0" err="1"/>
              <a:t>AlwaysOn</a:t>
            </a:r>
            <a:r>
              <a:rPr lang="en-NZ" sz="2800" b="1" dirty="0"/>
              <a:t> AG / SQL Server on Azure VM (IaaS)</a:t>
            </a:r>
          </a:p>
          <a:p>
            <a:endParaRPr lang="en-NZ" sz="1400" dirty="0"/>
          </a:p>
          <a:p>
            <a:r>
              <a:rPr lang="en-NZ" dirty="0"/>
              <a:t>Create a resource group</a:t>
            </a:r>
          </a:p>
          <a:p>
            <a:r>
              <a:rPr lang="en-NZ" dirty="0"/>
              <a:t>Create the network and subnet</a:t>
            </a:r>
          </a:p>
          <a:p>
            <a:r>
              <a:rPr lang="en-NZ" dirty="0"/>
              <a:t>Create availability sets (Fault Domain and Update Domain concepts)</a:t>
            </a:r>
          </a:p>
          <a:p>
            <a:r>
              <a:rPr lang="en-NZ" dirty="0"/>
              <a:t>Configure domain controller</a:t>
            </a:r>
          </a:p>
          <a:p>
            <a:r>
              <a:rPr lang="en-NZ" dirty="0"/>
              <a:t>Create 2 SQL Server VMs</a:t>
            </a:r>
          </a:p>
          <a:p>
            <a:r>
              <a:rPr lang="en-NZ" dirty="0"/>
              <a:t>Configure the SQL Server VMs (Choose appropriate VM size, Select a SQL Server VM image, Appropriate drives, Grant appropriate permissions, Set SQL Server service accounts, etc)</a:t>
            </a:r>
          </a:p>
          <a:p>
            <a:r>
              <a:rPr lang="en-NZ" dirty="0"/>
              <a:t>Join the servers to the domain</a:t>
            </a:r>
          </a:p>
          <a:p>
            <a:r>
              <a:rPr lang="en-NZ" dirty="0"/>
              <a:t>Add Failover Clustering features to both SQL Server VMs</a:t>
            </a:r>
          </a:p>
          <a:p>
            <a:r>
              <a:rPr lang="en-NZ" dirty="0"/>
              <a:t>Create the cluster</a:t>
            </a:r>
          </a:p>
          <a:p>
            <a:r>
              <a:rPr lang="en-NZ" dirty="0"/>
              <a:t>Add the SQL Servers to the cluster</a:t>
            </a:r>
          </a:p>
          <a:p>
            <a:r>
              <a:rPr lang="en-NZ" dirty="0"/>
              <a:t>Enable availability groups on both VMs</a:t>
            </a:r>
          </a:p>
          <a:p>
            <a:r>
              <a:rPr lang="en-NZ" dirty="0"/>
              <a:t>Create the availability group</a:t>
            </a:r>
          </a:p>
          <a:p>
            <a:r>
              <a:rPr lang="en-NZ" dirty="0"/>
              <a:t>Create an Azure load balancer</a:t>
            </a:r>
          </a:p>
          <a:p>
            <a:r>
              <a:rPr lang="en-NZ" dirty="0"/>
              <a:t>Configure the listener</a:t>
            </a:r>
          </a:p>
          <a:p>
            <a:r>
              <a:rPr lang="en-NZ" dirty="0"/>
              <a:t>Create configure Azure Storage Account Witness (HA Witness);</a:t>
            </a:r>
          </a:p>
          <a:p>
            <a:r>
              <a:rPr lang="en-NZ" dirty="0"/>
              <a:t>Create credentials and setup backup jobs to Azure Storage Account;</a:t>
            </a:r>
          </a:p>
          <a:p>
            <a:r>
              <a:rPr lang="en-NZ" dirty="0"/>
              <a:t>Enable and configure TDE - Transparent Data Encryption (Create Master Key, Create Certificate protected by a master key, Create Database Encryption Key, Enable Encryption, Backup Certificate);</a:t>
            </a:r>
          </a:p>
          <a:p>
            <a:r>
              <a:rPr lang="en-NZ" dirty="0"/>
              <a:t>Etc</a:t>
            </a:r>
          </a:p>
        </p:txBody>
      </p:sp>
      <p:pic>
        <p:nvPicPr>
          <p:cNvPr id="5" name="Picture 4">
            <a:extLst>
              <a:ext uri="{FF2B5EF4-FFF2-40B4-BE49-F238E27FC236}">
                <a16:creationId xmlns:a16="http://schemas.microsoft.com/office/drawing/2014/main" id="{A3452DCB-7538-45E2-903A-63899A842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687" y="571500"/>
            <a:ext cx="5000625" cy="5715000"/>
          </a:xfrm>
          <a:prstGeom prst="rect">
            <a:avLst/>
          </a:prstGeom>
        </p:spPr>
      </p:pic>
    </p:spTree>
    <p:extLst>
      <p:ext uri="{BB962C8B-B14F-4D97-AF65-F5344CB8AC3E}">
        <p14:creationId xmlns:p14="http://schemas.microsoft.com/office/powerpoint/2010/main" val="10992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4093B65-B21C-4137-A7E6-1D819BF9B3EC}"/>
              </a:ext>
            </a:extLst>
          </p:cNvPr>
          <p:cNvSpPr>
            <a:spLocks noGrp="1"/>
          </p:cNvSpPr>
          <p:nvPr>
            <p:ph type="title"/>
          </p:nvPr>
        </p:nvSpPr>
        <p:spPr>
          <a:xfrm>
            <a:off x="416993" y="583916"/>
            <a:ext cx="11127307" cy="818705"/>
          </a:xfrm>
        </p:spPr>
        <p:txBody>
          <a:bodyPr>
            <a:normAutofit fontScale="90000"/>
          </a:bodyPr>
          <a:lstStyle/>
          <a:p>
            <a:r>
              <a:rPr lang="en-US" sz="3600" dirty="0"/>
              <a:t>Locally Redundant, Zone Redundant and GEO Redundant availability</a:t>
            </a:r>
          </a:p>
        </p:txBody>
      </p:sp>
      <p:sp>
        <p:nvSpPr>
          <p:cNvPr id="5" name="Text Placeholder 2">
            <a:extLst>
              <a:ext uri="{FF2B5EF4-FFF2-40B4-BE49-F238E27FC236}">
                <a16:creationId xmlns:a16="http://schemas.microsoft.com/office/drawing/2014/main" id="{A7BD8587-0CD9-46AA-ABFF-457D018438D4}"/>
              </a:ext>
            </a:extLst>
          </p:cNvPr>
          <p:cNvSpPr txBox="1">
            <a:spLocks/>
          </p:cNvSpPr>
          <p:nvPr/>
        </p:nvSpPr>
        <p:spPr>
          <a:xfrm>
            <a:off x="416993" y="1722213"/>
            <a:ext cx="10600686" cy="4974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400" b="1"/>
              <a:t>Locally redundant availability</a:t>
            </a:r>
          </a:p>
          <a:p>
            <a:pPr marL="457200" lvl="1" indent="0">
              <a:buFont typeface="Arial" panose="020B0604020202020204" pitchFamily="34" charset="0"/>
              <a:buNone/>
            </a:pPr>
            <a:r>
              <a:rPr lang="en-US"/>
              <a:t>Depending on which service tiers you deployed it may leverage Standard Availability Architecture for Basic, Standard, and General purpose service tiers or Premium  Availability Architecture for Premium and Business Critical service tiers </a:t>
            </a:r>
          </a:p>
          <a:p>
            <a:pPr marL="342900" indent="-342900"/>
            <a:r>
              <a:rPr lang="en-US" sz="2400" b="1"/>
              <a:t>Zone redundant availability</a:t>
            </a:r>
          </a:p>
          <a:p>
            <a:pPr marL="457200" lvl="1" indent="0">
              <a:buFont typeface="Arial" panose="020B0604020202020204" pitchFamily="34" charset="0"/>
              <a:buNone/>
            </a:pPr>
            <a:r>
              <a:rPr lang="en-US"/>
              <a:t>This configuration utilizes Azure Availability Zones  to replicate databases across multiple physical locations within an Azure region. </a:t>
            </a:r>
          </a:p>
          <a:p>
            <a:pPr marL="342900" indent="-342900"/>
            <a:r>
              <a:rPr lang="en-US" sz="2400" b="1"/>
              <a:t>GEO redundant availability</a:t>
            </a:r>
          </a:p>
          <a:p>
            <a:pPr marL="457200" lvl="1" indent="0">
              <a:buFont typeface="Arial" panose="020B0604020202020204" pitchFamily="34" charset="0"/>
              <a:buNone/>
            </a:pPr>
            <a:r>
              <a:rPr lang="en-US"/>
              <a:t>Geo-replication is an Azure SQL Database business continuity and disaster recovery feature (Asynchronous replication)</a:t>
            </a:r>
          </a:p>
          <a:p>
            <a:pPr marL="457200" lvl="1" indent="0">
              <a:buFont typeface="Arial" panose="020B0604020202020204" pitchFamily="34" charset="0"/>
              <a:buNone/>
            </a:pPr>
            <a:r>
              <a:rPr lang="en-US"/>
              <a:t>Failover groups (FOG)</a:t>
            </a:r>
          </a:p>
          <a:p>
            <a:pPr marL="457200" lvl="1" indent="0">
              <a:buFont typeface="Arial" panose="020B0604020202020204" pitchFamily="34" charset="0"/>
              <a:buNone/>
            </a:pPr>
            <a:endParaRPr lang="en-US" dirty="0"/>
          </a:p>
        </p:txBody>
      </p:sp>
    </p:spTree>
    <p:extLst>
      <p:ext uri="{BB962C8B-B14F-4D97-AF65-F5344CB8AC3E}">
        <p14:creationId xmlns:p14="http://schemas.microsoft.com/office/powerpoint/2010/main" val="92592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475757C-6948-4F31-A376-3A7F90E383AE}"/>
              </a:ext>
            </a:extLst>
          </p:cNvPr>
          <p:cNvSpPr>
            <a:spLocks noGrp="1"/>
          </p:cNvSpPr>
          <p:nvPr>
            <p:ph type="title"/>
          </p:nvPr>
        </p:nvSpPr>
        <p:spPr>
          <a:xfrm>
            <a:off x="416993" y="583916"/>
            <a:ext cx="11127307" cy="818705"/>
          </a:xfrm>
        </p:spPr>
        <p:txBody>
          <a:bodyPr>
            <a:normAutofit fontScale="90000"/>
          </a:bodyPr>
          <a:lstStyle/>
          <a:p>
            <a:r>
              <a:rPr lang="en-US" sz="3600" dirty="0"/>
              <a:t>Basic, Standard, and General Purpose service tier locally redundant availability</a:t>
            </a:r>
          </a:p>
        </p:txBody>
      </p:sp>
      <p:sp>
        <p:nvSpPr>
          <p:cNvPr id="5" name="Text Placeholder 2">
            <a:extLst>
              <a:ext uri="{FF2B5EF4-FFF2-40B4-BE49-F238E27FC236}">
                <a16:creationId xmlns:a16="http://schemas.microsoft.com/office/drawing/2014/main" id="{8B238FE3-9FF6-4345-B141-A4C630168C6D}"/>
              </a:ext>
            </a:extLst>
          </p:cNvPr>
          <p:cNvSpPr txBox="1">
            <a:spLocks/>
          </p:cNvSpPr>
          <p:nvPr/>
        </p:nvSpPr>
        <p:spPr>
          <a:xfrm>
            <a:off x="461871" y="1642067"/>
            <a:ext cx="6241859" cy="46320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dirty="0"/>
              <a:t>The standard availability model includes two layers:</a:t>
            </a:r>
          </a:p>
          <a:p>
            <a:pPr marL="457189" indent="-457189">
              <a:buFontTx/>
              <a:buChar char="-"/>
            </a:pPr>
            <a:r>
              <a:rPr lang="en-US" sz="2133" dirty="0"/>
              <a:t>Compute layer that runs the sqlserver.exe process (contains only transient and cached data on the attached SSD, such as </a:t>
            </a:r>
            <a:r>
              <a:rPr lang="en-US" sz="2133" dirty="0" err="1"/>
              <a:t>TempDB</a:t>
            </a:r>
            <a:r>
              <a:rPr lang="en-US" sz="2133" dirty="0"/>
              <a:t>, model database, plan cache, buffer pool ). </a:t>
            </a:r>
          </a:p>
          <a:p>
            <a:pPr marL="457189" indent="-457189">
              <a:buFontTx/>
              <a:buChar char="-"/>
            </a:pPr>
            <a:r>
              <a:rPr lang="en-US" sz="2133" dirty="0"/>
              <a:t>Data layer with the database files (.</a:t>
            </a:r>
            <a:r>
              <a:rPr lang="en-US" sz="2133" dirty="0" err="1"/>
              <a:t>mdf</a:t>
            </a:r>
            <a:r>
              <a:rPr lang="en-US" sz="2133" dirty="0"/>
              <a:t>/.</a:t>
            </a:r>
            <a:r>
              <a:rPr lang="en-US" sz="2133" dirty="0" err="1"/>
              <a:t>ldf</a:t>
            </a:r>
            <a:r>
              <a:rPr lang="en-US" sz="2133" dirty="0"/>
              <a:t>) that are stored in Azure Blob storage. Azure blob storage has built-in data availability and redundancy feature.</a:t>
            </a:r>
          </a:p>
          <a:p>
            <a:endParaRPr lang="en-US" sz="2133" dirty="0"/>
          </a:p>
          <a:p>
            <a:r>
              <a:rPr lang="en-US" sz="2133" dirty="0"/>
              <a:t>Azure Service Fabric initializes sqlservr.exe, controls health of the node, and performs failover to another node if necessary.</a:t>
            </a:r>
          </a:p>
        </p:txBody>
      </p:sp>
      <p:pic>
        <p:nvPicPr>
          <p:cNvPr id="6" name="Picture 5">
            <a:extLst>
              <a:ext uri="{FF2B5EF4-FFF2-40B4-BE49-F238E27FC236}">
                <a16:creationId xmlns:a16="http://schemas.microsoft.com/office/drawing/2014/main" id="{F286EB2D-1484-46A6-8A4B-92EE6EB0B254}"/>
              </a:ext>
            </a:extLst>
          </p:cNvPr>
          <p:cNvPicPr>
            <a:picLocks noChangeAspect="1"/>
          </p:cNvPicPr>
          <p:nvPr/>
        </p:nvPicPr>
        <p:blipFill>
          <a:blip r:embed="rId3"/>
          <a:stretch>
            <a:fillRect/>
          </a:stretch>
        </p:blipFill>
        <p:spPr>
          <a:xfrm>
            <a:off x="6871172" y="1695333"/>
            <a:ext cx="4719177" cy="4896000"/>
          </a:xfrm>
          <a:prstGeom prst="rect">
            <a:avLst/>
          </a:prstGeom>
        </p:spPr>
      </p:pic>
    </p:spTree>
    <p:extLst>
      <p:ext uri="{BB962C8B-B14F-4D97-AF65-F5344CB8AC3E}">
        <p14:creationId xmlns:p14="http://schemas.microsoft.com/office/powerpoint/2010/main" val="2773460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86D198A3-5F70-405A-8139-AF451BB219F9}"/>
              </a:ext>
            </a:extLst>
          </p:cNvPr>
          <p:cNvSpPr>
            <a:spLocks noGrp="1"/>
          </p:cNvSpPr>
          <p:nvPr>
            <p:ph type="title"/>
          </p:nvPr>
        </p:nvSpPr>
        <p:spPr>
          <a:xfrm>
            <a:off x="416993" y="583916"/>
            <a:ext cx="11127307" cy="818705"/>
          </a:xfrm>
        </p:spPr>
        <p:txBody>
          <a:bodyPr>
            <a:normAutofit/>
          </a:bodyPr>
          <a:lstStyle/>
          <a:p>
            <a:r>
              <a:rPr lang="en-US" sz="3600" dirty="0"/>
              <a:t>General Purpose service tier zone redundant availability</a:t>
            </a:r>
          </a:p>
        </p:txBody>
      </p:sp>
      <p:sp>
        <p:nvSpPr>
          <p:cNvPr id="3" name="Text Placeholder 2">
            <a:extLst>
              <a:ext uri="{FF2B5EF4-FFF2-40B4-BE49-F238E27FC236}">
                <a16:creationId xmlns:a16="http://schemas.microsoft.com/office/drawing/2014/main" id="{BE5958F9-0E86-4709-852B-0CD78442BE3F}"/>
              </a:ext>
            </a:extLst>
          </p:cNvPr>
          <p:cNvSpPr txBox="1">
            <a:spLocks/>
          </p:cNvSpPr>
          <p:nvPr/>
        </p:nvSpPr>
        <p:spPr>
          <a:xfrm>
            <a:off x="109809" y="1468162"/>
            <a:ext cx="6398933" cy="3651747"/>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133" dirty="0"/>
              <a:t>Notes:</a:t>
            </a:r>
          </a:p>
          <a:p>
            <a:pPr marL="342900" indent="-342900">
              <a:buFont typeface="Arial" panose="020B0604020202020204" pitchFamily="34" charset="0"/>
              <a:buChar char="•"/>
            </a:pPr>
            <a:r>
              <a:rPr lang="en-US" sz="2133" dirty="0"/>
              <a:t>For General Purpose tier, zone redundancy incurs an additional cost. </a:t>
            </a:r>
          </a:p>
          <a:p>
            <a:pPr marL="342900" indent="-342900">
              <a:buFont typeface="Arial" panose="020B0604020202020204" pitchFamily="34" charset="0"/>
              <a:buChar char="•"/>
            </a:pPr>
            <a:r>
              <a:rPr lang="en-US" sz="2133" dirty="0"/>
              <a:t>Zone redundant configuration for serverless and provisioned general purpose tier is only available in some regions. </a:t>
            </a:r>
          </a:p>
          <a:p>
            <a:pPr marL="342900" indent="-342900">
              <a:buFont typeface="Arial" panose="020B0604020202020204" pitchFamily="34" charset="0"/>
              <a:buChar char="•"/>
            </a:pPr>
            <a:r>
              <a:rPr lang="en-US" sz="2133" dirty="0"/>
              <a:t>Zone redundant for General Purpose is currently in Preview. </a:t>
            </a:r>
          </a:p>
          <a:p>
            <a:pPr marL="342900" indent="-342900">
              <a:buFont typeface="Arial" panose="020B0604020202020204" pitchFamily="34" charset="0"/>
              <a:buChar char="•"/>
            </a:pPr>
            <a:r>
              <a:rPr lang="en-US" sz="2133" dirty="0"/>
              <a:t>Zone redundant configuration is only available when the Gen5 compute hardware is selected. </a:t>
            </a:r>
          </a:p>
          <a:p>
            <a:endParaRPr lang="en-US" sz="2133" dirty="0"/>
          </a:p>
          <a:p>
            <a:endParaRPr lang="en-US" sz="2133" dirty="0"/>
          </a:p>
        </p:txBody>
      </p:sp>
      <p:pic>
        <p:nvPicPr>
          <p:cNvPr id="4" name="Picture 2" descr="Zone redundant configuration for general purpose">
            <a:extLst>
              <a:ext uri="{FF2B5EF4-FFF2-40B4-BE49-F238E27FC236}">
                <a16:creationId xmlns:a16="http://schemas.microsoft.com/office/drawing/2014/main" id="{AD231141-3C81-485A-B921-E5DEA25D2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8742" y="1311709"/>
            <a:ext cx="5317416" cy="525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5FE25D-9C6E-46AA-9AA4-8108AAE5D908}"/>
              </a:ext>
            </a:extLst>
          </p:cNvPr>
          <p:cNvPicPr>
            <a:picLocks noChangeAspect="1"/>
          </p:cNvPicPr>
          <p:nvPr/>
        </p:nvPicPr>
        <p:blipFill rotWithShape="1">
          <a:blip r:embed="rId3"/>
          <a:srcRect r="5822"/>
          <a:stretch/>
        </p:blipFill>
        <p:spPr>
          <a:xfrm>
            <a:off x="109809" y="5119909"/>
            <a:ext cx="7059749" cy="1447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6127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57651BDC-5BA7-46F6-89B4-87F38EA73C2A}"/>
              </a:ext>
            </a:extLst>
          </p:cNvPr>
          <p:cNvSpPr>
            <a:spLocks noGrp="1"/>
          </p:cNvSpPr>
          <p:nvPr>
            <p:ph type="title"/>
          </p:nvPr>
        </p:nvSpPr>
        <p:spPr>
          <a:xfrm>
            <a:off x="416993" y="583916"/>
            <a:ext cx="11127307" cy="818705"/>
          </a:xfrm>
        </p:spPr>
        <p:txBody>
          <a:bodyPr>
            <a:normAutofit fontScale="90000"/>
          </a:bodyPr>
          <a:lstStyle/>
          <a:p>
            <a:r>
              <a:rPr lang="en-US" sz="3600" dirty="0"/>
              <a:t>Premium and Business Critical service tier locally redundant availability</a:t>
            </a:r>
          </a:p>
        </p:txBody>
      </p:sp>
      <p:sp>
        <p:nvSpPr>
          <p:cNvPr id="3" name="Text Placeholder 2">
            <a:extLst>
              <a:ext uri="{FF2B5EF4-FFF2-40B4-BE49-F238E27FC236}">
                <a16:creationId xmlns:a16="http://schemas.microsoft.com/office/drawing/2014/main" id="{87D63B7F-57F7-4808-B9B8-75C35EDD38F6}"/>
              </a:ext>
            </a:extLst>
          </p:cNvPr>
          <p:cNvSpPr txBox="1">
            <a:spLocks/>
          </p:cNvSpPr>
          <p:nvPr/>
        </p:nvSpPr>
        <p:spPr>
          <a:xfrm>
            <a:off x="416993" y="1634214"/>
            <a:ext cx="6000636" cy="45440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33" dirty="0"/>
          </a:p>
          <a:p>
            <a:r>
              <a:rPr lang="en-US" sz="2133" dirty="0"/>
              <a:t>Business Critical service tiers leverage the Premium availability model, which integrates compute resources (SQL Server Database Engine process) and storage (locally attached SSD) on a single node. </a:t>
            </a:r>
          </a:p>
          <a:p>
            <a:endParaRPr lang="en-US" sz="2133" dirty="0"/>
          </a:p>
          <a:p>
            <a:r>
              <a:rPr lang="en-US" sz="2133" dirty="0"/>
              <a:t>High availability is achieved by replicating both compute and storage to additional nodes creating a three to four-node cluster.</a:t>
            </a:r>
          </a:p>
          <a:p>
            <a:endParaRPr lang="en-US" sz="2133" dirty="0"/>
          </a:p>
          <a:p>
            <a:r>
              <a:rPr lang="en-US" sz="2133" dirty="0"/>
              <a:t>Azure Service Fabric initializes sqlservr.exe, controls health of the node, and performs failover to another node if necessary.</a:t>
            </a:r>
          </a:p>
        </p:txBody>
      </p:sp>
      <p:pic>
        <p:nvPicPr>
          <p:cNvPr id="4" name="Picture 3">
            <a:extLst>
              <a:ext uri="{FF2B5EF4-FFF2-40B4-BE49-F238E27FC236}">
                <a16:creationId xmlns:a16="http://schemas.microsoft.com/office/drawing/2014/main" id="{85DB2D84-0498-4818-96CB-64748C62C427}"/>
              </a:ext>
            </a:extLst>
          </p:cNvPr>
          <p:cNvPicPr>
            <a:picLocks noChangeAspect="1"/>
          </p:cNvPicPr>
          <p:nvPr/>
        </p:nvPicPr>
        <p:blipFill>
          <a:blip r:embed="rId3"/>
          <a:stretch>
            <a:fillRect/>
          </a:stretch>
        </p:blipFill>
        <p:spPr>
          <a:xfrm>
            <a:off x="6771784" y="1591415"/>
            <a:ext cx="4841844" cy="4800000"/>
          </a:xfrm>
          <a:prstGeom prst="rect">
            <a:avLst/>
          </a:prstGeom>
        </p:spPr>
      </p:pic>
    </p:spTree>
    <p:extLst>
      <p:ext uri="{BB962C8B-B14F-4D97-AF65-F5344CB8AC3E}">
        <p14:creationId xmlns:p14="http://schemas.microsoft.com/office/powerpoint/2010/main" val="3981028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A570350-C460-4897-AD92-F01377A81787}"/>
              </a:ext>
            </a:extLst>
          </p:cNvPr>
          <p:cNvSpPr>
            <a:spLocks noGrp="1"/>
          </p:cNvSpPr>
          <p:nvPr>
            <p:ph type="title"/>
          </p:nvPr>
        </p:nvSpPr>
        <p:spPr>
          <a:xfrm>
            <a:off x="416993" y="583916"/>
            <a:ext cx="11127307" cy="818705"/>
          </a:xfrm>
        </p:spPr>
        <p:txBody>
          <a:bodyPr>
            <a:normAutofit fontScale="90000"/>
          </a:bodyPr>
          <a:lstStyle/>
          <a:p>
            <a:r>
              <a:rPr lang="en-US" sz="3600" dirty="0"/>
              <a:t>Premium and Business Critical service tier zone redundant availability</a:t>
            </a:r>
          </a:p>
        </p:txBody>
      </p:sp>
      <p:sp>
        <p:nvSpPr>
          <p:cNvPr id="3" name="Text Placeholder 4">
            <a:extLst>
              <a:ext uri="{FF2B5EF4-FFF2-40B4-BE49-F238E27FC236}">
                <a16:creationId xmlns:a16="http://schemas.microsoft.com/office/drawing/2014/main" id="{BDCC897D-0E9C-49FF-8BD6-A76ED345FB3E}"/>
              </a:ext>
            </a:extLst>
          </p:cNvPr>
          <p:cNvSpPr txBox="1">
            <a:spLocks/>
          </p:cNvSpPr>
          <p:nvPr/>
        </p:nvSpPr>
        <p:spPr>
          <a:xfrm>
            <a:off x="278846" y="2200541"/>
            <a:ext cx="6384284" cy="4212959"/>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2"/>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200" b="1" dirty="0"/>
              <a:t>Performance impact </a:t>
            </a:r>
            <a:r>
              <a:rPr lang="en-US" sz="2200" dirty="0"/>
              <a:t>- Zone redundant databases have replicas in different datacenters with some distance between them, the increased network latency may increase the commit time and affect the performance of some OLTP workloads.  </a:t>
            </a:r>
          </a:p>
          <a:p>
            <a:endParaRPr lang="en-US" sz="2200" dirty="0"/>
          </a:p>
          <a:p>
            <a:r>
              <a:rPr lang="en-US" sz="2200" b="1" dirty="0"/>
              <a:t>Note</a:t>
            </a:r>
          </a:p>
          <a:p>
            <a:r>
              <a:rPr lang="en-US" sz="2200" dirty="0"/>
              <a:t>This feature is not available in SQL Managed Instance.</a:t>
            </a:r>
          </a:p>
        </p:txBody>
      </p:sp>
      <p:pic>
        <p:nvPicPr>
          <p:cNvPr id="4" name="Picture 2" descr="high availability architecture zone redundant">
            <a:extLst>
              <a:ext uri="{FF2B5EF4-FFF2-40B4-BE49-F238E27FC236}">
                <a16:creationId xmlns:a16="http://schemas.microsoft.com/office/drawing/2014/main" id="{298B25D4-A3E8-4697-A496-AD4D413C5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572" y="1288818"/>
            <a:ext cx="4775665" cy="543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32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5DAB802A-CEF4-462C-8CC8-8A5573978E14}"/>
              </a:ext>
            </a:extLst>
          </p:cNvPr>
          <p:cNvSpPr>
            <a:spLocks noGrp="1"/>
          </p:cNvSpPr>
          <p:nvPr>
            <p:ph type="title"/>
          </p:nvPr>
        </p:nvSpPr>
        <p:spPr>
          <a:xfrm>
            <a:off x="416992" y="583916"/>
            <a:ext cx="11019104" cy="818705"/>
          </a:xfrm>
        </p:spPr>
        <p:txBody>
          <a:bodyPr/>
          <a:lstStyle/>
          <a:p>
            <a:r>
              <a:rPr lang="en-US" sz="3733" dirty="0"/>
              <a:t>Read-only replicas and read-only query workloads</a:t>
            </a:r>
          </a:p>
        </p:txBody>
      </p:sp>
      <p:sp>
        <p:nvSpPr>
          <p:cNvPr id="3" name="Text Placeholder 2">
            <a:extLst>
              <a:ext uri="{FF2B5EF4-FFF2-40B4-BE49-F238E27FC236}">
                <a16:creationId xmlns:a16="http://schemas.microsoft.com/office/drawing/2014/main" id="{2024AF4A-AAE6-4B84-B50F-DF77ED661CCF}"/>
              </a:ext>
            </a:extLst>
          </p:cNvPr>
          <p:cNvSpPr txBox="1">
            <a:spLocks/>
          </p:cNvSpPr>
          <p:nvPr/>
        </p:nvSpPr>
        <p:spPr>
          <a:xfrm>
            <a:off x="416992" y="2062040"/>
            <a:ext cx="5266267" cy="4544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33"/>
              <a:t>The Read Scale-Out feature is enabled by default on new Premium, Business Critical, and Hyperscale databases. </a:t>
            </a:r>
          </a:p>
          <a:p>
            <a:endParaRPr lang="en-US" sz="2133"/>
          </a:p>
          <a:p>
            <a:r>
              <a:rPr lang="en-US" sz="2133"/>
              <a:t>In case of Azure SQL Managed Instance it will be Business Critical service tier.</a:t>
            </a:r>
          </a:p>
          <a:p>
            <a:endParaRPr lang="en-US" sz="2133"/>
          </a:p>
          <a:p>
            <a:r>
              <a:rPr lang="en-US" sz="2133"/>
              <a:t>If your SQL connection string is configured with ApplicationIntent=ReadOnly, the application will be redirected by the gateway to a read-only replica of that database.</a:t>
            </a:r>
            <a:endParaRPr lang="en-NZ" sz="2133" dirty="0"/>
          </a:p>
        </p:txBody>
      </p:sp>
      <p:pic>
        <p:nvPicPr>
          <p:cNvPr id="4" name="Picture 3">
            <a:extLst>
              <a:ext uri="{FF2B5EF4-FFF2-40B4-BE49-F238E27FC236}">
                <a16:creationId xmlns:a16="http://schemas.microsoft.com/office/drawing/2014/main" id="{20814BA9-BE08-49DD-A45B-D5C0E4994336}"/>
              </a:ext>
            </a:extLst>
          </p:cNvPr>
          <p:cNvPicPr>
            <a:picLocks noChangeAspect="1"/>
          </p:cNvPicPr>
          <p:nvPr/>
        </p:nvPicPr>
        <p:blipFill rotWithShape="1">
          <a:blip r:embed="rId2"/>
          <a:srcRect r="8070"/>
          <a:stretch/>
        </p:blipFill>
        <p:spPr>
          <a:xfrm>
            <a:off x="6096000" y="1671616"/>
            <a:ext cx="5965024" cy="4752000"/>
          </a:xfrm>
          <a:prstGeom prst="rect">
            <a:avLst/>
          </a:prstGeom>
        </p:spPr>
      </p:pic>
      <p:pic>
        <p:nvPicPr>
          <p:cNvPr id="5" name="Picture 4">
            <a:extLst>
              <a:ext uri="{FF2B5EF4-FFF2-40B4-BE49-F238E27FC236}">
                <a16:creationId xmlns:a16="http://schemas.microsoft.com/office/drawing/2014/main" id="{24682E05-0A79-401E-B6CD-D291EF580245}"/>
              </a:ext>
            </a:extLst>
          </p:cNvPr>
          <p:cNvPicPr>
            <a:picLocks noChangeAspect="1"/>
          </p:cNvPicPr>
          <p:nvPr/>
        </p:nvPicPr>
        <p:blipFill>
          <a:blip r:embed="rId3"/>
          <a:stretch>
            <a:fillRect/>
          </a:stretch>
        </p:blipFill>
        <p:spPr>
          <a:xfrm>
            <a:off x="5683259" y="4795817"/>
            <a:ext cx="2380695" cy="93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714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58F1A0AC-EBE5-4C02-9DC3-F858079B12F9}"/>
              </a:ext>
            </a:extLst>
          </p:cNvPr>
          <p:cNvSpPr>
            <a:spLocks noGrp="1"/>
          </p:cNvSpPr>
          <p:nvPr>
            <p:ph type="title"/>
          </p:nvPr>
        </p:nvSpPr>
        <p:spPr>
          <a:xfrm>
            <a:off x="416992" y="583916"/>
            <a:ext cx="11019104" cy="818705"/>
          </a:xfrm>
        </p:spPr>
        <p:txBody>
          <a:bodyPr>
            <a:noAutofit/>
          </a:bodyPr>
          <a:lstStyle/>
          <a:p>
            <a:r>
              <a:rPr lang="en-US" sz="4000" dirty="0"/>
              <a:t>Hyperscale service tier availability</a:t>
            </a:r>
          </a:p>
        </p:txBody>
      </p:sp>
      <p:sp>
        <p:nvSpPr>
          <p:cNvPr id="3" name="Text Placeholder 2">
            <a:extLst>
              <a:ext uri="{FF2B5EF4-FFF2-40B4-BE49-F238E27FC236}">
                <a16:creationId xmlns:a16="http://schemas.microsoft.com/office/drawing/2014/main" id="{5A9CC4C1-6565-41AA-8E95-4532AE7F56ED}"/>
              </a:ext>
            </a:extLst>
          </p:cNvPr>
          <p:cNvSpPr txBox="1">
            <a:spLocks/>
          </p:cNvSpPr>
          <p:nvPr/>
        </p:nvSpPr>
        <p:spPr>
          <a:xfrm>
            <a:off x="338456" y="1083333"/>
            <a:ext cx="4419168" cy="41562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dirty="0"/>
          </a:p>
          <a:p>
            <a:pPr marL="342900" indent="-342900"/>
            <a:r>
              <a:rPr lang="en-US" sz="2200" dirty="0"/>
              <a:t>Most business workload, Autoscaling storage size up to 100 TB, fast vertical and horizontal compute scaling, </a:t>
            </a:r>
          </a:p>
          <a:p>
            <a:pPr marL="342900" indent="-342900"/>
            <a:r>
              <a:rPr lang="en-US" sz="2200" dirty="0"/>
              <a:t>Fast database backup and restore,</a:t>
            </a:r>
          </a:p>
          <a:p>
            <a:pPr marL="342900" indent="-342900"/>
            <a:r>
              <a:rPr lang="en-US" sz="2200" dirty="0"/>
              <a:t>Multiple replicas, up to 4 Read Scale-out,</a:t>
            </a:r>
          </a:p>
          <a:p>
            <a:pPr marL="342900" indent="-342900"/>
            <a:r>
              <a:rPr lang="en-US" sz="2200" dirty="0"/>
              <a:t>Hyperscale is a multi-tiered architecture with caching at multiple levels, </a:t>
            </a:r>
          </a:p>
          <a:p>
            <a:endParaRPr lang="en-US" sz="2200" dirty="0"/>
          </a:p>
        </p:txBody>
      </p:sp>
      <p:pic>
        <p:nvPicPr>
          <p:cNvPr id="4" name="Picture 2" descr="Hyperscale functional architecture">
            <a:extLst>
              <a:ext uri="{FF2B5EF4-FFF2-40B4-BE49-F238E27FC236}">
                <a16:creationId xmlns:a16="http://schemas.microsoft.com/office/drawing/2014/main" id="{1BC2E5C3-7698-4B27-8DE4-44F80E692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7769" y="1258118"/>
            <a:ext cx="7019925" cy="3981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BD52FD-ABE0-4007-9FB5-9E3EA2AFEB22}"/>
              </a:ext>
            </a:extLst>
          </p:cNvPr>
          <p:cNvPicPr>
            <a:picLocks noChangeAspect="1"/>
          </p:cNvPicPr>
          <p:nvPr/>
        </p:nvPicPr>
        <p:blipFill>
          <a:blip r:embed="rId4"/>
          <a:stretch>
            <a:fillRect/>
          </a:stretch>
        </p:blipFill>
        <p:spPr>
          <a:xfrm>
            <a:off x="482690" y="5319770"/>
            <a:ext cx="6892060" cy="1188000"/>
          </a:xfrm>
          <a:prstGeom prst="rect">
            <a:avLst/>
          </a:prstGeom>
        </p:spPr>
      </p:pic>
    </p:spTree>
    <p:extLst>
      <p:ext uri="{BB962C8B-B14F-4D97-AF65-F5344CB8AC3E}">
        <p14:creationId xmlns:p14="http://schemas.microsoft.com/office/powerpoint/2010/main" val="1368189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76332D-7010-4B8F-B7AB-9B6B826553B4}"/>
              </a:ext>
            </a:extLst>
          </p:cNvPr>
          <p:cNvSpPr/>
          <p:nvPr/>
        </p:nvSpPr>
        <p:spPr>
          <a:xfrm>
            <a:off x="252248" y="1844567"/>
            <a:ext cx="11753193" cy="176693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61EFF-D0B4-4399-89EA-3C920BE5F9CF}"/>
              </a:ext>
            </a:extLst>
          </p:cNvPr>
          <p:cNvSpPr>
            <a:spLocks noGrp="1"/>
          </p:cNvSpPr>
          <p:nvPr>
            <p:ph type="title"/>
          </p:nvPr>
        </p:nvSpPr>
        <p:spPr/>
        <p:txBody>
          <a:bodyPr>
            <a:normAutofit/>
          </a:bodyPr>
          <a:lstStyle/>
          <a:p>
            <a:pPr algn="ctr"/>
            <a:r>
              <a:rPr lang="en-US" sz="6600" b="1" dirty="0"/>
              <a:t>Thank You to our </a:t>
            </a:r>
            <a:r>
              <a:rPr lang="en-US" sz="6600" b="1" dirty="0">
                <a:solidFill>
                  <a:schemeClr val="accent1"/>
                </a:solidFill>
              </a:rPr>
              <a:t>Sponsors</a:t>
            </a:r>
            <a:r>
              <a:rPr lang="en-US" sz="6600" b="1" dirty="0"/>
              <a:t>!</a:t>
            </a:r>
          </a:p>
        </p:txBody>
      </p:sp>
      <p:sp>
        <p:nvSpPr>
          <p:cNvPr id="4" name="Title 1">
            <a:extLst>
              <a:ext uri="{FF2B5EF4-FFF2-40B4-BE49-F238E27FC236}">
                <a16:creationId xmlns:a16="http://schemas.microsoft.com/office/drawing/2014/main" id="{CF3655FD-0CD0-43F7-9599-0BA498FAE6CF}"/>
              </a:ext>
            </a:extLst>
          </p:cNvPr>
          <p:cNvSpPr txBox="1">
            <a:spLocks/>
          </p:cNvSpPr>
          <p:nvPr/>
        </p:nvSpPr>
        <p:spPr>
          <a:xfrm>
            <a:off x="338740" y="2515439"/>
            <a:ext cx="1337847" cy="609934"/>
          </a:xfrm>
          <a:prstGeom prst="rect">
            <a:avLst/>
          </a:prstGeom>
        </p:spPr>
        <p:txBody>
          <a:bodyPr anchor="t">
            <a:normAutofit fontScale="85000" lnSpcReduction="10000"/>
          </a:bodyPr>
          <a:lstStyle>
            <a:lvl1pPr marL="0" marR="0" indent="0" algn="l" defTabSz="457200" rtl="0" eaLnBrk="1" fontAlgn="auto" latinLnBrk="0" hangingPunct="1">
              <a:lnSpc>
                <a:spcPts val="3500"/>
              </a:lnSpc>
              <a:spcBef>
                <a:spcPct val="0"/>
              </a:spcBef>
              <a:spcAft>
                <a:spcPts val="0"/>
              </a:spcAft>
              <a:buClrTx/>
              <a:buSzTx/>
              <a:buFontTx/>
              <a:buNone/>
              <a:tabLst/>
              <a:defRPr kumimoji="0" lang="en-US" sz="4000" b="0" i="0" u="none" strike="noStrike" kern="1200" cap="none" spc="0" normalizeH="0" baseline="0">
                <a:ln>
                  <a:noFill/>
                </a:ln>
                <a:solidFill>
                  <a:schemeClr val="tx1"/>
                </a:solidFill>
                <a:effectLst/>
                <a:uLnTx/>
                <a:uFillTx/>
                <a:latin typeface="Segoe UI" panose="020B0502040204020203" pitchFamily="34" charset="0"/>
                <a:ea typeface="Segoe UI Light" charset="0"/>
                <a:cs typeface="Segoe UI" panose="020B0502040204020203" pitchFamily="34" charset="0"/>
              </a:defRPr>
            </a:lvl1pPr>
          </a:lstStyle>
          <a:p>
            <a:pPr algn="ctr">
              <a:spcBef>
                <a:spcPts val="450"/>
              </a:spcBef>
              <a:spcAft>
                <a:spcPts val="450"/>
              </a:spcAft>
            </a:pPr>
            <a:r>
              <a:rPr lang="en-US" b="1" dirty="0"/>
              <a:t>Gold:</a:t>
            </a:r>
          </a:p>
        </p:txBody>
      </p:sp>
      <p:pic>
        <p:nvPicPr>
          <p:cNvPr id="6" name="Picture 5" descr="A picture containing text, clipart&#10;&#10;Description automatically generated">
            <a:extLst>
              <a:ext uri="{FF2B5EF4-FFF2-40B4-BE49-F238E27FC236}">
                <a16:creationId xmlns:a16="http://schemas.microsoft.com/office/drawing/2014/main" id="{1E0863A7-45E6-4986-85A0-B6AC053E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267" y="2234183"/>
            <a:ext cx="3119628" cy="916619"/>
          </a:xfrm>
          <a:prstGeom prst="rect">
            <a:avLst/>
          </a:prstGeom>
        </p:spPr>
      </p:pic>
      <p:pic>
        <p:nvPicPr>
          <p:cNvPr id="8" name="Picture 7" descr="Logo&#10;&#10;Description automatically generated">
            <a:extLst>
              <a:ext uri="{FF2B5EF4-FFF2-40B4-BE49-F238E27FC236}">
                <a16:creationId xmlns:a16="http://schemas.microsoft.com/office/drawing/2014/main" id="{2B147837-46CB-4696-A194-08F46C4FA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97" y="2234183"/>
            <a:ext cx="5688296" cy="891190"/>
          </a:xfrm>
          <a:prstGeom prst="rect">
            <a:avLst/>
          </a:prstGeom>
        </p:spPr>
      </p:pic>
      <p:cxnSp>
        <p:nvCxnSpPr>
          <p:cNvPr id="11" name="Straight Connector 10">
            <a:extLst>
              <a:ext uri="{FF2B5EF4-FFF2-40B4-BE49-F238E27FC236}">
                <a16:creationId xmlns:a16="http://schemas.microsoft.com/office/drawing/2014/main" id="{E6DE310D-3CC9-46DD-BED0-4FAC636A7EA6}"/>
              </a:ext>
            </a:extLst>
          </p:cNvPr>
          <p:cNvCxnSpPr>
            <a:cxnSpLocks/>
          </p:cNvCxnSpPr>
          <p:nvPr/>
        </p:nvCxnSpPr>
        <p:spPr>
          <a:xfrm>
            <a:off x="0" y="155217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664E9CC-CBF8-477C-B864-CD489FE297E2}"/>
              </a:ext>
            </a:extLst>
          </p:cNvPr>
          <p:cNvSpPr>
            <a:spLocks noGrp="1"/>
          </p:cNvSpPr>
          <p:nvPr>
            <p:ph idx="1"/>
          </p:nvPr>
        </p:nvSpPr>
        <p:spPr>
          <a:xfrm>
            <a:off x="1989685" y="5142268"/>
            <a:ext cx="8278318" cy="1257011"/>
          </a:xfrm>
        </p:spPr>
        <p:txBody>
          <a:bodyPr>
            <a:normAutofit/>
          </a:bodyPr>
          <a:lstStyle/>
          <a:p>
            <a:pPr marL="0" indent="0" algn="ctr">
              <a:buNone/>
            </a:pPr>
            <a:r>
              <a:rPr lang="en-US" sz="2400" dirty="0"/>
              <a:t>Please patronize our sponsors and thank them for sponsoring! We couldn’t run events like these without the support.</a:t>
            </a:r>
          </a:p>
        </p:txBody>
      </p:sp>
    </p:spTree>
    <p:extLst>
      <p:ext uri="{BB962C8B-B14F-4D97-AF65-F5344CB8AC3E}">
        <p14:creationId xmlns:p14="http://schemas.microsoft.com/office/powerpoint/2010/main" val="957830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A4B4DB-40E0-43BA-BF74-8530B8F95A40}"/>
              </a:ext>
            </a:extLst>
          </p:cNvPr>
          <p:cNvSpPr txBox="1">
            <a:spLocks/>
          </p:cNvSpPr>
          <p:nvPr/>
        </p:nvSpPr>
        <p:spPr>
          <a:xfrm>
            <a:off x="1326007" y="822875"/>
            <a:ext cx="9850057" cy="1200329"/>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NZ" sz="4400" dirty="0"/>
              <a:t>PaaS Azure SQL Connectivity Architecture</a:t>
            </a:r>
          </a:p>
        </p:txBody>
      </p:sp>
      <p:sp>
        <p:nvSpPr>
          <p:cNvPr id="3" name="Rectangle 2">
            <a:extLst>
              <a:ext uri="{FF2B5EF4-FFF2-40B4-BE49-F238E27FC236}">
                <a16:creationId xmlns:a16="http://schemas.microsoft.com/office/drawing/2014/main" id="{5E190723-CC1D-4240-9253-9B881F910971}"/>
              </a:ext>
            </a:extLst>
          </p:cNvPr>
          <p:cNvSpPr/>
          <p:nvPr/>
        </p:nvSpPr>
        <p:spPr>
          <a:xfrm>
            <a:off x="1464956" y="2284749"/>
            <a:ext cx="10361284" cy="1200329"/>
          </a:xfrm>
          <a:prstGeom prst="rect">
            <a:avLst/>
          </a:prstGeom>
        </p:spPr>
        <p:txBody>
          <a:bodyPr wrap="square">
            <a:spAutoFit/>
          </a:bodyPr>
          <a:lstStyle/>
          <a:p>
            <a:pPr marL="838190" lvl="1" indent="-380990">
              <a:buFont typeface="Arial" panose="020B0604020202020204" pitchFamily="34" charset="0"/>
              <a:buChar char="•"/>
            </a:pPr>
            <a:r>
              <a:rPr lang="en-NZ" sz="2400" dirty="0"/>
              <a:t>Connectivity architecture for Azure SQL Managed Instance</a:t>
            </a:r>
          </a:p>
          <a:p>
            <a:pPr marL="838190" lvl="1" indent="-380990">
              <a:buFont typeface="Arial" panose="020B0604020202020204" pitchFamily="34" charset="0"/>
              <a:buChar char="•"/>
            </a:pPr>
            <a:r>
              <a:rPr lang="en-NZ" sz="2400" dirty="0"/>
              <a:t>Connectivity architecture for Azure SQL Database</a:t>
            </a:r>
          </a:p>
          <a:p>
            <a:pPr marL="838190" lvl="1" indent="-380990">
              <a:buFont typeface="Arial" panose="020B0604020202020204" pitchFamily="34" charset="0"/>
              <a:buChar char="•"/>
            </a:pPr>
            <a:r>
              <a:rPr lang="en-NZ" sz="2400" dirty="0"/>
              <a:t>GEO Redundant Architecture Azure SQL DB</a:t>
            </a:r>
          </a:p>
        </p:txBody>
      </p:sp>
    </p:spTree>
    <p:extLst>
      <p:ext uri="{BB962C8B-B14F-4D97-AF65-F5344CB8AC3E}">
        <p14:creationId xmlns:p14="http://schemas.microsoft.com/office/powerpoint/2010/main" val="3060217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C32D-0828-49F0-8442-DAA92A96E8F3}"/>
              </a:ext>
            </a:extLst>
          </p:cNvPr>
          <p:cNvSpPr>
            <a:spLocks noGrp="1"/>
          </p:cNvSpPr>
          <p:nvPr>
            <p:ph type="title"/>
          </p:nvPr>
        </p:nvSpPr>
        <p:spPr>
          <a:xfrm>
            <a:off x="416993" y="583916"/>
            <a:ext cx="11308283" cy="818705"/>
          </a:xfrm>
        </p:spPr>
        <p:txBody>
          <a:bodyPr/>
          <a:lstStyle/>
          <a:p>
            <a:r>
              <a:rPr lang="en-US" sz="3733" dirty="0"/>
              <a:t>Virtual cluster connectivity architecture SQL MI</a:t>
            </a:r>
          </a:p>
        </p:txBody>
      </p:sp>
      <p:pic>
        <p:nvPicPr>
          <p:cNvPr id="3" name="Picture 2">
            <a:extLst>
              <a:ext uri="{FF2B5EF4-FFF2-40B4-BE49-F238E27FC236}">
                <a16:creationId xmlns:a16="http://schemas.microsoft.com/office/drawing/2014/main" id="{C0BCCD9E-53D6-4547-BF5C-A7402C61A1EC}"/>
              </a:ext>
            </a:extLst>
          </p:cNvPr>
          <p:cNvPicPr>
            <a:picLocks noChangeAspect="1"/>
          </p:cNvPicPr>
          <p:nvPr/>
        </p:nvPicPr>
        <p:blipFill rotWithShape="1">
          <a:blip r:embed="rId2"/>
          <a:srcRect l="2156" t="8896" b="9689"/>
          <a:stretch/>
        </p:blipFill>
        <p:spPr>
          <a:xfrm>
            <a:off x="282882" y="1378085"/>
            <a:ext cx="11082981" cy="4896000"/>
          </a:xfrm>
          <a:prstGeom prst="rect">
            <a:avLst/>
          </a:prstGeom>
        </p:spPr>
      </p:pic>
    </p:spTree>
    <p:extLst>
      <p:ext uri="{BB962C8B-B14F-4D97-AF65-F5344CB8AC3E}">
        <p14:creationId xmlns:p14="http://schemas.microsoft.com/office/powerpoint/2010/main" val="1045232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39BB-D4DC-4EB0-8EEC-F2B0C40B11D4}"/>
              </a:ext>
            </a:extLst>
          </p:cNvPr>
          <p:cNvSpPr>
            <a:spLocks noGrp="1"/>
          </p:cNvSpPr>
          <p:nvPr>
            <p:ph type="title"/>
          </p:nvPr>
        </p:nvSpPr>
        <p:spPr>
          <a:xfrm>
            <a:off x="416993" y="583916"/>
            <a:ext cx="11308283" cy="818705"/>
          </a:xfrm>
        </p:spPr>
        <p:txBody>
          <a:bodyPr/>
          <a:lstStyle/>
          <a:p>
            <a:r>
              <a:rPr lang="en-US" sz="3733" dirty="0"/>
              <a:t>Azure SQL Database connectivity architecture</a:t>
            </a:r>
          </a:p>
        </p:txBody>
      </p:sp>
      <p:pic>
        <p:nvPicPr>
          <p:cNvPr id="3" name="Picture 2" descr="Diagram that shows a high-level overview of the connectivity architecture.">
            <a:extLst>
              <a:ext uri="{FF2B5EF4-FFF2-40B4-BE49-F238E27FC236}">
                <a16:creationId xmlns:a16="http://schemas.microsoft.com/office/drawing/2014/main" id="{F8A5CE9B-8CAD-43B0-A822-2161E4403D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61" t="8467" r="9460" b="9601"/>
          <a:stretch/>
        </p:blipFill>
        <p:spPr bwMode="auto">
          <a:xfrm>
            <a:off x="5186489" y="2289563"/>
            <a:ext cx="6636087" cy="4032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1C1990-EB9B-4B56-8195-B1B6B8D5E1FA}"/>
              </a:ext>
            </a:extLst>
          </p:cNvPr>
          <p:cNvPicPr>
            <a:picLocks noChangeAspect="1"/>
          </p:cNvPicPr>
          <p:nvPr/>
        </p:nvPicPr>
        <p:blipFill>
          <a:blip r:embed="rId3"/>
          <a:stretch>
            <a:fillRect/>
          </a:stretch>
        </p:blipFill>
        <p:spPr>
          <a:xfrm>
            <a:off x="5143435" y="1461563"/>
            <a:ext cx="3570074" cy="82800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FC925943-6EA9-4BBB-AADA-9B26EBF34CCA}"/>
              </a:ext>
            </a:extLst>
          </p:cNvPr>
          <p:cNvSpPr/>
          <p:nvPr/>
        </p:nvSpPr>
        <p:spPr>
          <a:xfrm>
            <a:off x="72968" y="1532643"/>
            <a:ext cx="4705850" cy="4832092"/>
          </a:xfrm>
          <a:prstGeom prst="rect">
            <a:avLst/>
          </a:prstGeom>
        </p:spPr>
        <p:txBody>
          <a:bodyPr wrap="square">
            <a:spAutoFit/>
          </a:bodyPr>
          <a:lstStyle/>
          <a:p>
            <a:pPr marL="285750" indent="-285750">
              <a:buFont typeface="Arial" panose="020B0604020202020204" pitchFamily="34" charset="0"/>
              <a:buChar char="•"/>
            </a:pPr>
            <a:r>
              <a:rPr lang="en-NZ" sz="2200" dirty="0"/>
              <a:t>Redirect: Clients establish connections directly to the node hosting the database. </a:t>
            </a:r>
          </a:p>
          <a:p>
            <a:pPr marL="285750" indent="-285750">
              <a:buFont typeface="Arial" panose="020B0604020202020204" pitchFamily="34" charset="0"/>
              <a:buChar char="•"/>
            </a:pPr>
            <a:endParaRPr lang="en-NZ" sz="2200" dirty="0"/>
          </a:p>
          <a:p>
            <a:pPr marL="285750" indent="-285750">
              <a:buFont typeface="Arial" panose="020B0604020202020204" pitchFamily="34" charset="0"/>
              <a:buChar char="•"/>
            </a:pPr>
            <a:r>
              <a:rPr lang="en-NZ" sz="2200" dirty="0"/>
              <a:t>Proxy: In this mode, all connections are proxied via the Azure SQL Database gateways. </a:t>
            </a:r>
          </a:p>
          <a:p>
            <a:pPr marL="285750" indent="-285750">
              <a:buFont typeface="Arial" panose="020B0604020202020204" pitchFamily="34" charset="0"/>
              <a:buChar char="•"/>
            </a:pPr>
            <a:endParaRPr lang="en-NZ" sz="2200" dirty="0"/>
          </a:p>
          <a:p>
            <a:pPr marL="285750" indent="-285750">
              <a:buFont typeface="Arial" panose="020B0604020202020204" pitchFamily="34" charset="0"/>
              <a:buChar char="•"/>
            </a:pPr>
            <a:r>
              <a:rPr lang="en-NZ" sz="2200" dirty="0"/>
              <a:t>Default: The default policy is Redirect for all client connections originating inside of Azure (Azure Virtual Machine) and Proxy for all client connections originating outside (local workstation).</a:t>
            </a:r>
          </a:p>
        </p:txBody>
      </p:sp>
    </p:spTree>
    <p:extLst>
      <p:ext uri="{BB962C8B-B14F-4D97-AF65-F5344CB8AC3E}">
        <p14:creationId xmlns:p14="http://schemas.microsoft.com/office/powerpoint/2010/main" val="277971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67B63E-A305-4E12-9FCF-2AFE87CF6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234" y="1245546"/>
            <a:ext cx="8493330" cy="5328000"/>
          </a:xfrm>
          <a:prstGeom prst="rect">
            <a:avLst/>
          </a:prstGeom>
        </p:spPr>
      </p:pic>
      <p:sp>
        <p:nvSpPr>
          <p:cNvPr id="3" name="Title 1">
            <a:extLst>
              <a:ext uri="{FF2B5EF4-FFF2-40B4-BE49-F238E27FC236}">
                <a16:creationId xmlns:a16="http://schemas.microsoft.com/office/drawing/2014/main" id="{F67728EA-21B8-4FBD-85DF-943FC42090B1}"/>
              </a:ext>
            </a:extLst>
          </p:cNvPr>
          <p:cNvSpPr>
            <a:spLocks noGrp="1"/>
          </p:cNvSpPr>
          <p:nvPr>
            <p:ph type="title"/>
          </p:nvPr>
        </p:nvSpPr>
        <p:spPr>
          <a:xfrm>
            <a:off x="416993" y="583916"/>
            <a:ext cx="11308283" cy="818705"/>
          </a:xfrm>
        </p:spPr>
        <p:txBody>
          <a:bodyPr/>
          <a:lstStyle/>
          <a:p>
            <a:r>
              <a:rPr lang="en-US" sz="3733" dirty="0">
                <a:latin typeface="Segoe UI" panose="020B0502040204020203" pitchFamily="34" charset="0"/>
                <a:cs typeface="Segoe UI" panose="020B0502040204020203" pitchFamily="34" charset="0"/>
              </a:rPr>
              <a:t>GEO Redundant Architecture Azure SQL DB</a:t>
            </a:r>
          </a:p>
        </p:txBody>
      </p:sp>
    </p:spTree>
    <p:extLst>
      <p:ext uri="{BB962C8B-B14F-4D97-AF65-F5344CB8AC3E}">
        <p14:creationId xmlns:p14="http://schemas.microsoft.com/office/powerpoint/2010/main" val="251508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2099E0-4AAF-4374-A09C-28C1029BDA54}"/>
              </a:ext>
            </a:extLst>
          </p:cNvPr>
          <p:cNvPicPr>
            <a:picLocks noChangeAspect="1"/>
          </p:cNvPicPr>
          <p:nvPr/>
        </p:nvPicPr>
        <p:blipFill>
          <a:blip r:embed="rId2"/>
          <a:stretch>
            <a:fillRect/>
          </a:stretch>
        </p:blipFill>
        <p:spPr>
          <a:xfrm>
            <a:off x="1732751" y="696954"/>
            <a:ext cx="8726497" cy="5868000"/>
          </a:xfrm>
          <a:prstGeom prst="rect">
            <a:avLst/>
          </a:prstGeom>
        </p:spPr>
      </p:pic>
      <p:sp>
        <p:nvSpPr>
          <p:cNvPr id="3" name="Title 1">
            <a:extLst>
              <a:ext uri="{FF2B5EF4-FFF2-40B4-BE49-F238E27FC236}">
                <a16:creationId xmlns:a16="http://schemas.microsoft.com/office/drawing/2014/main" id="{AB21A9B9-DDF6-4467-8133-34B1564FBB2E}"/>
              </a:ext>
            </a:extLst>
          </p:cNvPr>
          <p:cNvSpPr>
            <a:spLocks noGrp="1"/>
          </p:cNvSpPr>
          <p:nvPr>
            <p:ph type="title"/>
          </p:nvPr>
        </p:nvSpPr>
        <p:spPr>
          <a:xfrm>
            <a:off x="71524" y="0"/>
            <a:ext cx="4232125" cy="818705"/>
          </a:xfrm>
        </p:spPr>
        <p:txBody>
          <a:bodyPr/>
          <a:lstStyle/>
          <a:p>
            <a:r>
              <a:rPr lang="en-US" sz="3733" dirty="0"/>
              <a:t>Summary</a:t>
            </a:r>
          </a:p>
        </p:txBody>
      </p:sp>
    </p:spTree>
    <p:extLst>
      <p:ext uri="{BB962C8B-B14F-4D97-AF65-F5344CB8AC3E}">
        <p14:creationId xmlns:p14="http://schemas.microsoft.com/office/powerpoint/2010/main" val="51467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71D494F-9BC4-46AF-A441-42C7445E7611}"/>
              </a:ext>
            </a:extLst>
          </p:cNvPr>
          <p:cNvSpPr txBox="1">
            <a:spLocks/>
          </p:cNvSpPr>
          <p:nvPr/>
        </p:nvSpPr>
        <p:spPr>
          <a:xfrm>
            <a:off x="425783" y="364623"/>
            <a:ext cx="6341493" cy="1440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8000" dirty="0"/>
              <a:t>Demo</a:t>
            </a:r>
          </a:p>
        </p:txBody>
      </p:sp>
      <p:sp>
        <p:nvSpPr>
          <p:cNvPr id="8" name="Rectangle 7">
            <a:extLst>
              <a:ext uri="{FF2B5EF4-FFF2-40B4-BE49-F238E27FC236}">
                <a16:creationId xmlns:a16="http://schemas.microsoft.com/office/drawing/2014/main" id="{75A7E021-4254-4B4E-86DE-D4AD711CE6A3}"/>
              </a:ext>
            </a:extLst>
          </p:cNvPr>
          <p:cNvSpPr/>
          <p:nvPr/>
        </p:nvSpPr>
        <p:spPr>
          <a:xfrm>
            <a:off x="521151" y="1614049"/>
            <a:ext cx="9099684" cy="2308324"/>
          </a:xfrm>
          <a:prstGeom prst="rect">
            <a:avLst/>
          </a:prstGeom>
        </p:spPr>
        <p:txBody>
          <a:bodyPr wrap="square">
            <a:spAutoFit/>
          </a:bodyPr>
          <a:lstStyle/>
          <a:p>
            <a:r>
              <a:rPr lang="en-NZ" dirty="0">
                <a:solidFill>
                  <a:srgbClr val="00B0F0"/>
                </a:solidFill>
                <a:latin typeface="Lucida Console" panose="020B0609040504020204" pitchFamily="49" charset="0"/>
              </a:rPr>
              <a:t>DATABASE S0 - STANDARD SERVICE TIER (DTU)</a:t>
            </a:r>
          </a:p>
          <a:p>
            <a:r>
              <a:rPr lang="en-NZ" dirty="0"/>
              <a:t>LOCALLY REDUNDANT AVAILABILITY </a:t>
            </a:r>
            <a:r>
              <a:rPr lang="en-US" dirty="0"/>
              <a:t>- PRIMARY SQL SERVER ENDPOINT (</a:t>
            </a:r>
            <a:r>
              <a:rPr lang="en-NZ" dirty="0"/>
              <a:t>-</a:t>
            </a:r>
            <a:r>
              <a:rPr lang="en-NZ" dirty="0" err="1"/>
              <a:t>ReadOnly</a:t>
            </a:r>
            <a:r>
              <a:rPr lang="en-NZ" dirty="0"/>
              <a:t> </a:t>
            </a:r>
            <a:r>
              <a:rPr lang="en-US" dirty="0"/>
              <a:t>) </a:t>
            </a:r>
            <a:endParaRPr lang="en-NZ" dirty="0"/>
          </a:p>
          <a:p>
            <a:r>
              <a:rPr lang="en-NZ" dirty="0"/>
              <a:t>GEO REDUNDANT AVAILABILITY – FAILOVER GROUP R/W LISTENER</a:t>
            </a:r>
          </a:p>
          <a:p>
            <a:endParaRPr lang="en-NZ" dirty="0"/>
          </a:p>
          <a:p>
            <a:r>
              <a:rPr lang="en-NZ" dirty="0">
                <a:solidFill>
                  <a:srgbClr val="00B0F0"/>
                </a:solidFill>
                <a:latin typeface="Lucida Console" panose="020B0609040504020204" pitchFamily="49" charset="0"/>
              </a:rPr>
              <a:t>DATABASE P1 - PREMIUM SERVICE TIER (DTU)</a:t>
            </a:r>
          </a:p>
          <a:p>
            <a:r>
              <a:rPr lang="en-US" dirty="0"/>
              <a:t>LOCALLY REDUNDANT AVAILABILITY - PRIMARY SQL SERVER ENDPOINT (</a:t>
            </a:r>
            <a:r>
              <a:rPr lang="en-NZ" dirty="0"/>
              <a:t>-</a:t>
            </a:r>
            <a:r>
              <a:rPr lang="en-NZ" dirty="0" err="1"/>
              <a:t>ReadOnly</a:t>
            </a:r>
            <a:r>
              <a:rPr lang="en-NZ" dirty="0"/>
              <a:t> </a:t>
            </a:r>
            <a:r>
              <a:rPr lang="en-US" dirty="0"/>
              <a:t>)</a:t>
            </a:r>
          </a:p>
          <a:p>
            <a:r>
              <a:rPr lang="en-NZ" dirty="0"/>
              <a:t>GEO REDUNDANT AVAILABILITY - FAILOVER GROUP R/W LISTENER</a:t>
            </a:r>
          </a:p>
          <a:p>
            <a:r>
              <a:rPr lang="en-NZ" dirty="0">
                <a:solidFill>
                  <a:srgbClr val="00B0F0"/>
                </a:solidFill>
                <a:latin typeface="Lucida Console" panose="020B0609040504020204" pitchFamily="49" charset="0"/>
              </a:rPr>
              <a:t> </a:t>
            </a:r>
          </a:p>
        </p:txBody>
      </p:sp>
      <p:pic>
        <p:nvPicPr>
          <p:cNvPr id="9" name="Picture 8">
            <a:extLst>
              <a:ext uri="{FF2B5EF4-FFF2-40B4-BE49-F238E27FC236}">
                <a16:creationId xmlns:a16="http://schemas.microsoft.com/office/drawing/2014/main" id="{90B4A21F-4636-4977-BD43-EA8FC21FA3F2}"/>
              </a:ext>
            </a:extLst>
          </p:cNvPr>
          <p:cNvPicPr>
            <a:picLocks noChangeAspect="1"/>
          </p:cNvPicPr>
          <p:nvPr/>
        </p:nvPicPr>
        <p:blipFill>
          <a:blip r:embed="rId2"/>
          <a:stretch>
            <a:fillRect/>
          </a:stretch>
        </p:blipFill>
        <p:spPr>
          <a:xfrm>
            <a:off x="635682" y="3806991"/>
            <a:ext cx="8002915" cy="2628000"/>
          </a:xfrm>
          <a:prstGeom prst="rect">
            <a:avLst/>
          </a:prstGeom>
        </p:spPr>
      </p:pic>
    </p:spTree>
    <p:extLst>
      <p:ext uri="{BB962C8B-B14F-4D97-AF65-F5344CB8AC3E}">
        <p14:creationId xmlns:p14="http://schemas.microsoft.com/office/powerpoint/2010/main" val="3597145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85A39E-DD04-486C-BE90-C0F85AAF6FF5}"/>
              </a:ext>
            </a:extLst>
          </p:cNvPr>
          <p:cNvSpPr txBox="1">
            <a:spLocks/>
          </p:cNvSpPr>
          <p:nvPr/>
        </p:nvSpPr>
        <p:spPr>
          <a:xfrm>
            <a:off x="1141947" y="882618"/>
            <a:ext cx="6341493" cy="1440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8000" dirty="0"/>
              <a:t>Q&amp;A</a:t>
            </a:r>
          </a:p>
        </p:txBody>
      </p:sp>
      <p:grpSp>
        <p:nvGrpSpPr>
          <p:cNvPr id="4" name="Group 3">
            <a:extLst>
              <a:ext uri="{FF2B5EF4-FFF2-40B4-BE49-F238E27FC236}">
                <a16:creationId xmlns:a16="http://schemas.microsoft.com/office/drawing/2014/main" id="{44CD689A-21F9-4D00-9712-E7226708CFCD}"/>
              </a:ext>
            </a:extLst>
          </p:cNvPr>
          <p:cNvGrpSpPr/>
          <p:nvPr/>
        </p:nvGrpSpPr>
        <p:grpSpPr>
          <a:xfrm>
            <a:off x="695685" y="489913"/>
            <a:ext cx="172524" cy="1920213"/>
            <a:chOff x="3424672" y="2643758"/>
            <a:chExt cx="283232" cy="1584176"/>
          </a:xfrm>
        </p:grpSpPr>
        <p:sp>
          <p:nvSpPr>
            <p:cNvPr id="5" name="Rectangle 4">
              <a:extLst>
                <a:ext uri="{FF2B5EF4-FFF2-40B4-BE49-F238E27FC236}">
                  <a16:creationId xmlns:a16="http://schemas.microsoft.com/office/drawing/2014/main" id="{4D300FF7-C2BC-41FF-B3C7-BE32754751B6}"/>
                </a:ext>
              </a:extLst>
            </p:cNvPr>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6" name="Rectangle 5">
              <a:extLst>
                <a:ext uri="{FF2B5EF4-FFF2-40B4-BE49-F238E27FC236}">
                  <a16:creationId xmlns:a16="http://schemas.microsoft.com/office/drawing/2014/main" id="{E626C9A8-26BE-48AA-B2B3-012C13C2AE2D}"/>
                </a:ext>
              </a:extLst>
            </p:cNvPr>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Rectangle 6">
              <a:extLst>
                <a:ext uri="{FF2B5EF4-FFF2-40B4-BE49-F238E27FC236}">
                  <a16:creationId xmlns:a16="http://schemas.microsoft.com/office/drawing/2014/main" id="{BCFC91B3-4459-430F-A526-0DCD89FA5F5C}"/>
                </a:ext>
              </a:extLst>
            </p:cNvPr>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8" name="Rectangle 7">
              <a:extLst>
                <a:ext uri="{FF2B5EF4-FFF2-40B4-BE49-F238E27FC236}">
                  <a16:creationId xmlns:a16="http://schemas.microsoft.com/office/drawing/2014/main" id="{BEB40BCD-4E9E-4349-A822-3D5051935D36}"/>
                </a:ext>
              </a:extLst>
            </p:cNvPr>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9" name="Text Placeholder 2">
            <a:extLst>
              <a:ext uri="{FF2B5EF4-FFF2-40B4-BE49-F238E27FC236}">
                <a16:creationId xmlns:a16="http://schemas.microsoft.com/office/drawing/2014/main" id="{D7BE468C-F0B2-462B-A8F3-4D2A771CE1CF}"/>
              </a:ext>
            </a:extLst>
          </p:cNvPr>
          <p:cNvSpPr txBox="1">
            <a:spLocks/>
          </p:cNvSpPr>
          <p:nvPr/>
        </p:nvSpPr>
        <p:spPr>
          <a:xfrm>
            <a:off x="705061" y="3385943"/>
            <a:ext cx="7677261" cy="520700"/>
          </a:xfrm>
          <a:prstGeom prst="rect">
            <a:avLst/>
          </a:prstGeom>
        </p:spPr>
        <p:txBody>
          <a:bodyPr/>
          <a:lstStyle>
            <a:lvl1pPr marL="0" indent="0" algn="l" defTabSz="1219170" rtl="0" eaLnBrk="1" latinLnBrk="0" hangingPunct="1">
              <a:spcBef>
                <a:spcPct val="20000"/>
              </a:spcBef>
              <a:buClr>
                <a:schemeClr val="accent3"/>
              </a:buClr>
              <a:buFont typeface="Arial"/>
              <a:buNone/>
              <a:defRPr sz="3200" b="0" i="0" kern="1200">
                <a:solidFill>
                  <a:schemeClr val="tx1"/>
                </a:solidFill>
                <a:latin typeface="Segoe UI Semilight" panose="020B0402040204020203" pitchFamily="34" charset="0"/>
                <a:ea typeface="+mn-ea"/>
                <a:cs typeface="Segoe UI Semilight" panose="020B04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800" b="1" dirty="0"/>
              <a:t>ZORAN BARAC, Principal Data Architect @ CIN7</a:t>
            </a:r>
          </a:p>
          <a:p>
            <a:r>
              <a:rPr lang="en-US" sz="2800" b="1" dirty="0"/>
              <a:t>MCT, MCSE</a:t>
            </a:r>
          </a:p>
        </p:txBody>
      </p:sp>
      <p:sp>
        <p:nvSpPr>
          <p:cNvPr id="10" name="Text Placeholder 2">
            <a:extLst>
              <a:ext uri="{FF2B5EF4-FFF2-40B4-BE49-F238E27FC236}">
                <a16:creationId xmlns:a16="http://schemas.microsoft.com/office/drawing/2014/main" id="{ED1DD356-4D51-447C-9651-F40F2B88CEB9}"/>
              </a:ext>
            </a:extLst>
          </p:cNvPr>
          <p:cNvSpPr txBox="1">
            <a:spLocks/>
          </p:cNvSpPr>
          <p:nvPr/>
        </p:nvSpPr>
        <p:spPr>
          <a:xfrm>
            <a:off x="1141947" y="5640287"/>
            <a:ext cx="7677261" cy="520700"/>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000" b="0" i="0" kern="1200" dirty="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2"/>
              </a:rPr>
              <a:t>zoran.barac.zof@gmail.com</a:t>
            </a:r>
            <a:r>
              <a:rPr lang="en-US" sz="2400" dirty="0"/>
              <a:t> </a:t>
            </a:r>
          </a:p>
          <a:p>
            <a:r>
              <a:rPr lang="en-US" sz="2400" dirty="0">
                <a:hlinkClick r:id="rId3"/>
              </a:rPr>
              <a:t>blog.sqlserveronline.com</a:t>
            </a:r>
            <a:r>
              <a:rPr lang="en-US" sz="2400" dirty="0"/>
              <a:t>  </a:t>
            </a:r>
          </a:p>
          <a:p>
            <a:r>
              <a:rPr lang="en-US" sz="2400" dirty="0">
                <a:hlinkClick r:id="rId4"/>
              </a:rPr>
              <a:t>www.linkedin.com/in/zoran-barac/</a:t>
            </a:r>
            <a:r>
              <a:rPr lang="en-US" sz="2400" dirty="0"/>
              <a:t> </a:t>
            </a:r>
          </a:p>
          <a:p>
            <a:r>
              <a:rPr lang="en-NZ" sz="2400" dirty="0">
                <a:hlinkClick r:id="rId5"/>
              </a:rPr>
              <a:t>www.meetup.com/Auckland-SQL-User-Group/</a:t>
            </a:r>
            <a:endParaRPr lang="en-US" sz="2400" dirty="0"/>
          </a:p>
        </p:txBody>
      </p:sp>
      <p:pic>
        <p:nvPicPr>
          <p:cNvPr id="11" name="Picture 2" descr="Image result for email logo png">
            <a:extLst>
              <a:ext uri="{FF2B5EF4-FFF2-40B4-BE49-F238E27FC236}">
                <a16:creationId xmlns:a16="http://schemas.microsoft.com/office/drawing/2014/main" id="{66FA66B4-25A2-4788-822E-835C3F4B87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947" y="447134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blog logo png">
            <a:extLst>
              <a:ext uri="{FF2B5EF4-FFF2-40B4-BE49-F238E27FC236}">
                <a16:creationId xmlns:a16="http://schemas.microsoft.com/office/drawing/2014/main" id="{EFA2D952-FA08-47AA-B223-AF86E2BEF9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1947" y="4882460"/>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linkedin logo png">
            <a:extLst>
              <a:ext uri="{FF2B5EF4-FFF2-40B4-BE49-F238E27FC236}">
                <a16:creationId xmlns:a16="http://schemas.microsoft.com/office/drawing/2014/main" id="{0A5B8DFC-302A-44AD-8691-0D6AEC0AF8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1947" y="534468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meetup logo">
            <a:extLst>
              <a:ext uri="{FF2B5EF4-FFF2-40B4-BE49-F238E27FC236}">
                <a16:creationId xmlns:a16="http://schemas.microsoft.com/office/drawing/2014/main" id="{8F26BAA7-CDCC-49EB-BE56-8E21A0901A3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1947" y="5788812"/>
            <a:ext cx="374725"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334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A60D8-7950-4BF9-93FB-C1D76CB522D1}"/>
              </a:ext>
            </a:extLst>
          </p:cNvPr>
          <p:cNvSpPr>
            <a:spLocks noGrp="1"/>
          </p:cNvSpPr>
          <p:nvPr>
            <p:ph type="title"/>
          </p:nvPr>
        </p:nvSpPr>
        <p:spPr/>
        <p:txBody>
          <a:bodyPr>
            <a:normAutofit/>
          </a:bodyPr>
          <a:lstStyle/>
          <a:p>
            <a:r>
              <a:rPr lang="en-US" sz="5400" dirty="0"/>
              <a:t>Join The </a:t>
            </a:r>
            <a:r>
              <a:rPr lang="en-US" sz="5400" b="1" dirty="0">
                <a:solidFill>
                  <a:schemeClr val="bg1"/>
                </a:solidFill>
              </a:rPr>
              <a:t>PASS</a:t>
            </a:r>
            <a:r>
              <a:rPr lang="en-US" sz="5400" b="1" dirty="0">
                <a:solidFill>
                  <a:schemeClr val="accent1"/>
                </a:solidFill>
              </a:rPr>
              <a:t>MN</a:t>
            </a:r>
            <a:r>
              <a:rPr lang="en-US" sz="5400" dirty="0"/>
              <a:t> </a:t>
            </a:r>
            <a:r>
              <a:rPr lang="en-US" sz="5400" dirty="0">
                <a:solidFill>
                  <a:srgbClr val="7289D9"/>
                </a:solidFill>
              </a:rPr>
              <a:t>Discord</a:t>
            </a:r>
            <a:r>
              <a:rPr lang="en-US" sz="5400" dirty="0"/>
              <a:t> Server</a:t>
            </a:r>
          </a:p>
        </p:txBody>
      </p:sp>
      <p:sp>
        <p:nvSpPr>
          <p:cNvPr id="3" name="Content Placeholder 2">
            <a:extLst>
              <a:ext uri="{FF2B5EF4-FFF2-40B4-BE49-F238E27FC236}">
                <a16:creationId xmlns:a16="http://schemas.microsoft.com/office/drawing/2014/main" id="{297D98FC-EE62-4125-90CD-995F88D5C9F6}"/>
              </a:ext>
            </a:extLst>
          </p:cNvPr>
          <p:cNvSpPr>
            <a:spLocks noGrp="1"/>
          </p:cNvSpPr>
          <p:nvPr>
            <p:ph idx="1"/>
          </p:nvPr>
        </p:nvSpPr>
        <p:spPr>
          <a:xfrm>
            <a:off x="0" y="2652475"/>
            <a:ext cx="8989018" cy="1257011"/>
          </a:xfrm>
        </p:spPr>
        <p:txBody>
          <a:bodyPr>
            <a:normAutofit/>
          </a:bodyPr>
          <a:lstStyle/>
          <a:p>
            <a:r>
              <a:rPr lang="en-US" sz="2400" dirty="0"/>
              <a:t>We’re using Discord as our background chat and communication platform to augment our Virtual Events. This way you can chat with all attendees and continue the conversation after the sessions/event.</a:t>
            </a:r>
          </a:p>
        </p:txBody>
      </p:sp>
      <p:sp>
        <p:nvSpPr>
          <p:cNvPr id="6" name="Subtitle 3">
            <a:extLst>
              <a:ext uri="{FF2B5EF4-FFF2-40B4-BE49-F238E27FC236}">
                <a16:creationId xmlns:a16="http://schemas.microsoft.com/office/drawing/2014/main" id="{4772945D-CA91-4CFE-8EB7-941C7618C994}"/>
              </a:ext>
            </a:extLst>
          </p:cNvPr>
          <p:cNvSpPr>
            <a:spLocks noGrp="1"/>
          </p:cNvSpPr>
          <p:nvPr/>
        </p:nvSpPr>
        <p:spPr>
          <a:xfrm>
            <a:off x="1074785" y="1613269"/>
            <a:ext cx="10037618" cy="978113"/>
          </a:xfrm>
          <a:prstGeom prst="rect">
            <a:avLst/>
          </a:prstGeom>
          <a:noFill/>
          <a:ln w="3175">
            <a:solidFill>
              <a:schemeClr val="accent1"/>
            </a:solidFill>
          </a:ln>
        </p:spPr>
        <p:txBody>
          <a:bodyPr vert="horz" lIns="0" tIns="144000" rIns="18000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sz="5400" b="1" dirty="0">
                <a:solidFill>
                  <a:srgbClr val="7289D9"/>
                </a:solidFill>
                <a:hlinkClick r:id="rId2">
                  <a:extLst>
                    <a:ext uri="{A12FA001-AC4F-418D-AE19-62706E023703}">
                      <ahyp:hlinkClr xmlns:ahyp="http://schemas.microsoft.com/office/drawing/2018/hyperlinkcolor" val="tx"/>
                    </a:ext>
                  </a:extLst>
                </a:hlinkClick>
              </a:rPr>
              <a:t>https://discord.gg/GajGTFVT28</a:t>
            </a:r>
            <a:endParaRPr lang="en-US" sz="5400" b="1" dirty="0">
              <a:solidFill>
                <a:srgbClr val="7289D9"/>
              </a:solidFill>
            </a:endParaRPr>
          </a:p>
        </p:txBody>
      </p:sp>
      <p:pic>
        <p:nvPicPr>
          <p:cNvPr id="7" name="Picture 6">
            <a:extLst>
              <a:ext uri="{FF2B5EF4-FFF2-40B4-BE49-F238E27FC236}">
                <a16:creationId xmlns:a16="http://schemas.microsoft.com/office/drawing/2014/main" id="{29F7B17E-B869-423C-84F1-C33C094B75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96944" y="110810"/>
            <a:ext cx="1907117" cy="129352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A7F2B3B-E3AD-4E5F-AAFF-652EDE433706}"/>
              </a:ext>
            </a:extLst>
          </p:cNvPr>
          <p:cNvCxnSpPr>
            <a:cxnSpLocks/>
          </p:cNvCxnSpPr>
          <p:nvPr/>
        </p:nvCxnSpPr>
        <p:spPr>
          <a:xfrm>
            <a:off x="0" y="155217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A2FB1BB5-49B7-4434-BE91-9107860BAA51}"/>
              </a:ext>
            </a:extLst>
          </p:cNvPr>
          <p:cNvSpPr txBox="1">
            <a:spLocks/>
          </p:cNvSpPr>
          <p:nvPr/>
        </p:nvSpPr>
        <p:spPr>
          <a:xfrm>
            <a:off x="0" y="3826184"/>
            <a:ext cx="4516582" cy="1257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Note: Change your Nickname to your First &amp; Last Name so it’s easier to know who you are. </a:t>
            </a:r>
          </a:p>
          <a:p>
            <a:pPr marL="0" indent="0">
              <a:buNone/>
            </a:pPr>
            <a:endParaRPr lang="en-US" sz="2400" dirty="0"/>
          </a:p>
        </p:txBody>
      </p:sp>
      <p:pic>
        <p:nvPicPr>
          <p:cNvPr id="11" name="Picture 10">
            <a:extLst>
              <a:ext uri="{FF2B5EF4-FFF2-40B4-BE49-F238E27FC236}">
                <a16:creationId xmlns:a16="http://schemas.microsoft.com/office/drawing/2014/main" id="{0B57CCB9-6B71-491A-AC8C-038740C68966}"/>
              </a:ext>
            </a:extLst>
          </p:cNvPr>
          <p:cNvPicPr>
            <a:picLocks noChangeAspect="1"/>
          </p:cNvPicPr>
          <p:nvPr/>
        </p:nvPicPr>
        <p:blipFill>
          <a:blip r:embed="rId4"/>
          <a:stretch>
            <a:fillRect/>
          </a:stretch>
        </p:blipFill>
        <p:spPr>
          <a:xfrm>
            <a:off x="9333666" y="3577928"/>
            <a:ext cx="2201782" cy="3175297"/>
          </a:xfrm>
          <a:prstGeom prst="rect">
            <a:avLst/>
          </a:prstGeom>
          <a:ln w="25400">
            <a:solidFill>
              <a:srgbClr val="92D050"/>
            </a:solidFill>
          </a:ln>
        </p:spPr>
      </p:pic>
      <p:sp>
        <p:nvSpPr>
          <p:cNvPr id="12" name="Arrow: Right 11">
            <a:extLst>
              <a:ext uri="{FF2B5EF4-FFF2-40B4-BE49-F238E27FC236}">
                <a16:creationId xmlns:a16="http://schemas.microsoft.com/office/drawing/2014/main" id="{3C8F875D-7BF1-43CC-9AC1-90CDA2DBD488}"/>
              </a:ext>
            </a:extLst>
          </p:cNvPr>
          <p:cNvSpPr/>
          <p:nvPr/>
        </p:nvSpPr>
        <p:spPr>
          <a:xfrm>
            <a:off x="8051034" y="3896347"/>
            <a:ext cx="1144728" cy="295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E53620A-0F3C-4FB0-8CF7-40C6A0BFF112}"/>
              </a:ext>
            </a:extLst>
          </p:cNvPr>
          <p:cNvSpPr txBox="1"/>
          <p:nvPr/>
        </p:nvSpPr>
        <p:spPr>
          <a:xfrm>
            <a:off x="6938965" y="3852339"/>
            <a:ext cx="1318812" cy="369332"/>
          </a:xfrm>
          <a:prstGeom prst="rect">
            <a:avLst/>
          </a:prstGeom>
          <a:noFill/>
        </p:spPr>
        <p:txBody>
          <a:bodyPr wrap="square" rtlCol="0">
            <a:spAutoFit/>
          </a:bodyPr>
          <a:lstStyle/>
          <a:p>
            <a:r>
              <a:rPr lang="en-US" dirty="0"/>
              <a:t>Help Chat:</a:t>
            </a:r>
          </a:p>
        </p:txBody>
      </p:sp>
      <p:sp>
        <p:nvSpPr>
          <p:cNvPr id="16" name="Arrow: Right 15">
            <a:extLst>
              <a:ext uri="{FF2B5EF4-FFF2-40B4-BE49-F238E27FC236}">
                <a16:creationId xmlns:a16="http://schemas.microsoft.com/office/drawing/2014/main" id="{1B8B4000-79E2-4E6F-B37F-5E43B0F53F38}"/>
              </a:ext>
            </a:extLst>
          </p:cNvPr>
          <p:cNvSpPr/>
          <p:nvPr/>
        </p:nvSpPr>
        <p:spPr>
          <a:xfrm rot="20131233">
            <a:off x="8324094" y="4528546"/>
            <a:ext cx="1144728" cy="245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23C447-44B5-4078-A0FD-7DE60C3C56F7}"/>
              </a:ext>
            </a:extLst>
          </p:cNvPr>
          <p:cNvSpPr txBox="1"/>
          <p:nvPr/>
        </p:nvSpPr>
        <p:spPr>
          <a:xfrm>
            <a:off x="6277452" y="4749355"/>
            <a:ext cx="2438400" cy="369332"/>
          </a:xfrm>
          <a:prstGeom prst="rect">
            <a:avLst/>
          </a:prstGeom>
          <a:noFill/>
        </p:spPr>
        <p:txBody>
          <a:bodyPr wrap="square" rtlCol="0">
            <a:spAutoFit/>
          </a:bodyPr>
          <a:lstStyle/>
          <a:p>
            <a:r>
              <a:rPr lang="en-US" dirty="0"/>
              <a:t>Session Chat &amp; Q/A:</a:t>
            </a:r>
          </a:p>
        </p:txBody>
      </p:sp>
      <p:sp>
        <p:nvSpPr>
          <p:cNvPr id="18" name="Arrow: Right 17">
            <a:extLst>
              <a:ext uri="{FF2B5EF4-FFF2-40B4-BE49-F238E27FC236}">
                <a16:creationId xmlns:a16="http://schemas.microsoft.com/office/drawing/2014/main" id="{A5E56415-5EFA-49AE-AFDF-41518B2CFE56}"/>
              </a:ext>
            </a:extLst>
          </p:cNvPr>
          <p:cNvSpPr/>
          <p:nvPr/>
        </p:nvSpPr>
        <p:spPr>
          <a:xfrm rot="20849227">
            <a:off x="8345415" y="4711217"/>
            <a:ext cx="1144728" cy="245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143B8212-E710-4646-B403-2DD430704F2F}"/>
              </a:ext>
            </a:extLst>
          </p:cNvPr>
          <p:cNvSpPr/>
          <p:nvPr/>
        </p:nvSpPr>
        <p:spPr>
          <a:xfrm>
            <a:off x="8323479" y="4849666"/>
            <a:ext cx="1144728" cy="245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BF1254AD-E5F2-4540-99BF-DAA84C256F2D}"/>
              </a:ext>
            </a:extLst>
          </p:cNvPr>
          <p:cNvSpPr/>
          <p:nvPr/>
        </p:nvSpPr>
        <p:spPr>
          <a:xfrm rot="974881">
            <a:off x="8354656" y="4987644"/>
            <a:ext cx="1144728" cy="245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00170FF-0461-4DC4-9AC0-1B5FDCF88B98}"/>
              </a:ext>
            </a:extLst>
          </p:cNvPr>
          <p:cNvSpPr/>
          <p:nvPr/>
        </p:nvSpPr>
        <p:spPr>
          <a:xfrm rot="1615151">
            <a:off x="8303295" y="5155178"/>
            <a:ext cx="1144728" cy="245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6006FEC-F457-4846-8467-8323F680FE67}"/>
              </a:ext>
            </a:extLst>
          </p:cNvPr>
          <p:cNvSpPr/>
          <p:nvPr/>
        </p:nvSpPr>
        <p:spPr>
          <a:xfrm>
            <a:off x="8119986" y="6373157"/>
            <a:ext cx="1144728" cy="295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10710F-F0B6-4B29-BC78-0F5A6D4816EC}"/>
              </a:ext>
            </a:extLst>
          </p:cNvPr>
          <p:cNvSpPr txBox="1"/>
          <p:nvPr/>
        </p:nvSpPr>
        <p:spPr>
          <a:xfrm>
            <a:off x="6936085" y="6322063"/>
            <a:ext cx="1318812" cy="369332"/>
          </a:xfrm>
          <a:prstGeom prst="rect">
            <a:avLst/>
          </a:prstGeom>
          <a:noFill/>
        </p:spPr>
        <p:txBody>
          <a:bodyPr wrap="square" rtlCol="0">
            <a:spAutoFit/>
          </a:bodyPr>
          <a:lstStyle/>
          <a:p>
            <a:r>
              <a:rPr lang="en-US" dirty="0"/>
              <a:t>Voice Chat:</a:t>
            </a:r>
          </a:p>
        </p:txBody>
      </p:sp>
      <p:pic>
        <p:nvPicPr>
          <p:cNvPr id="25" name="Picture 24">
            <a:extLst>
              <a:ext uri="{FF2B5EF4-FFF2-40B4-BE49-F238E27FC236}">
                <a16:creationId xmlns:a16="http://schemas.microsoft.com/office/drawing/2014/main" id="{1E927B62-AE84-4A37-9723-B4ABEB477DBF}"/>
              </a:ext>
            </a:extLst>
          </p:cNvPr>
          <p:cNvPicPr>
            <a:picLocks noChangeAspect="1"/>
          </p:cNvPicPr>
          <p:nvPr/>
        </p:nvPicPr>
        <p:blipFill>
          <a:blip r:embed="rId5"/>
          <a:stretch>
            <a:fillRect/>
          </a:stretch>
        </p:blipFill>
        <p:spPr>
          <a:xfrm>
            <a:off x="2038901" y="4972344"/>
            <a:ext cx="1543050" cy="476250"/>
          </a:xfrm>
          <a:prstGeom prst="rect">
            <a:avLst/>
          </a:prstGeom>
          <a:ln w="25400">
            <a:solidFill>
              <a:schemeClr val="accent1"/>
            </a:solidFill>
          </a:ln>
        </p:spPr>
      </p:pic>
      <p:sp>
        <p:nvSpPr>
          <p:cNvPr id="26" name="Content Placeholder 2">
            <a:extLst>
              <a:ext uri="{FF2B5EF4-FFF2-40B4-BE49-F238E27FC236}">
                <a16:creationId xmlns:a16="http://schemas.microsoft.com/office/drawing/2014/main" id="{3D0749F9-6C50-4BAE-BDE9-3965F53865A8}"/>
              </a:ext>
            </a:extLst>
          </p:cNvPr>
          <p:cNvSpPr txBox="1">
            <a:spLocks/>
          </p:cNvSpPr>
          <p:nvPr/>
        </p:nvSpPr>
        <p:spPr>
          <a:xfrm>
            <a:off x="465502" y="4972344"/>
            <a:ext cx="4516582" cy="12570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Example:</a:t>
            </a:r>
          </a:p>
          <a:p>
            <a:pPr marL="0" indent="0">
              <a:buNone/>
            </a:pPr>
            <a:endParaRPr lang="en-US" sz="2400" dirty="0"/>
          </a:p>
        </p:txBody>
      </p:sp>
    </p:spTree>
    <p:extLst>
      <p:ext uri="{BB962C8B-B14F-4D97-AF65-F5344CB8AC3E}">
        <p14:creationId xmlns:p14="http://schemas.microsoft.com/office/powerpoint/2010/main" val="4163193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900BB0-C284-43D9-B189-DB084F016C53}"/>
              </a:ext>
            </a:extLst>
          </p:cNvPr>
          <p:cNvSpPr>
            <a:spLocks noGrp="1"/>
          </p:cNvSpPr>
          <p:nvPr>
            <p:ph type="title"/>
          </p:nvPr>
        </p:nvSpPr>
        <p:spPr>
          <a:xfrm>
            <a:off x="2475477" y="433953"/>
            <a:ext cx="9380726" cy="813662"/>
          </a:xfrm>
        </p:spPr>
        <p:txBody>
          <a:bodyPr anchor="t">
            <a:normAutofit fontScale="90000"/>
          </a:bodyPr>
          <a:lstStyle/>
          <a:p>
            <a:pPr>
              <a:lnSpc>
                <a:spcPct val="90000"/>
              </a:lnSpc>
            </a:pPr>
            <a:r>
              <a:rPr lang="en-US" sz="6000" b="1" dirty="0">
                <a:solidFill>
                  <a:schemeClr val="bg1"/>
                </a:solidFill>
              </a:rPr>
              <a:t>PASS</a:t>
            </a:r>
            <a:r>
              <a:rPr lang="en-US" sz="6000" b="1" dirty="0">
                <a:solidFill>
                  <a:schemeClr val="accent1"/>
                </a:solidFill>
              </a:rPr>
              <a:t>MN</a:t>
            </a:r>
            <a:endParaRPr lang="en-US" sz="6000" b="1" dirty="0"/>
          </a:p>
        </p:txBody>
      </p:sp>
      <p:sp>
        <p:nvSpPr>
          <p:cNvPr id="6" name="TextBox 5">
            <a:extLst>
              <a:ext uri="{FF2B5EF4-FFF2-40B4-BE49-F238E27FC236}">
                <a16:creationId xmlns:a16="http://schemas.microsoft.com/office/drawing/2014/main" id="{78EEA001-B47D-4CF5-B0B9-B7E1E5CE69CF}"/>
              </a:ext>
            </a:extLst>
          </p:cNvPr>
          <p:cNvSpPr txBox="1"/>
          <p:nvPr/>
        </p:nvSpPr>
        <p:spPr>
          <a:xfrm>
            <a:off x="2247253" y="2549356"/>
            <a:ext cx="8941371" cy="400110"/>
          </a:xfrm>
          <a:prstGeom prst="rect">
            <a:avLst/>
          </a:prstGeom>
          <a:noFill/>
        </p:spPr>
        <p:txBody>
          <a:bodyPr wrap="square" rtlCol="0">
            <a:spAutoFit/>
          </a:bodyPr>
          <a:lstStyle/>
          <a:p>
            <a:r>
              <a:rPr lang="en-US" sz="2000" b="1" i="1" dirty="0">
                <a:solidFill>
                  <a:schemeClr val="accent1"/>
                </a:solidFill>
                <a:latin typeface="Segoe UI Semibold" panose="020B0502040204020203" pitchFamily="34" charset="0"/>
                <a:cs typeface="Segoe UI Semibold" panose="020B0502040204020203" pitchFamily="34" charset="0"/>
              </a:rPr>
              <a:t>https://www.meetup.com/MN-SQL-Server-User-Group-PASSMN/</a:t>
            </a:r>
          </a:p>
        </p:txBody>
      </p:sp>
      <p:sp>
        <p:nvSpPr>
          <p:cNvPr id="7" name="TextBox 6">
            <a:extLst>
              <a:ext uri="{FF2B5EF4-FFF2-40B4-BE49-F238E27FC236}">
                <a16:creationId xmlns:a16="http://schemas.microsoft.com/office/drawing/2014/main" id="{1A14DF96-7AEA-49F3-B22D-85C7BD732EB2}"/>
              </a:ext>
            </a:extLst>
          </p:cNvPr>
          <p:cNvSpPr txBox="1"/>
          <p:nvPr/>
        </p:nvSpPr>
        <p:spPr>
          <a:xfrm>
            <a:off x="928365" y="2549356"/>
            <a:ext cx="1306691" cy="400110"/>
          </a:xfrm>
          <a:prstGeom prst="rect">
            <a:avLst/>
          </a:prstGeom>
          <a:noFill/>
        </p:spPr>
        <p:txBody>
          <a:bodyPr wrap="square" rtlCol="0">
            <a:spAutoFit/>
          </a:bodyPr>
          <a:lstStyle/>
          <a:p>
            <a:pPr algn="r"/>
            <a:r>
              <a:rPr lang="en-US" sz="2000" b="1" dirty="0">
                <a:latin typeface="Segoe UI Semibold" panose="020B0502040204020203" pitchFamily="34" charset="0"/>
                <a:cs typeface="Segoe UI Semibold" panose="020B0502040204020203" pitchFamily="34" charset="0"/>
              </a:rPr>
              <a:t>Meetup:</a:t>
            </a:r>
          </a:p>
        </p:txBody>
      </p:sp>
      <p:sp>
        <p:nvSpPr>
          <p:cNvPr id="8" name="TextBox 7">
            <a:extLst>
              <a:ext uri="{FF2B5EF4-FFF2-40B4-BE49-F238E27FC236}">
                <a16:creationId xmlns:a16="http://schemas.microsoft.com/office/drawing/2014/main" id="{4D7FD363-D8B0-44C5-87E0-E580EBADAD2F}"/>
              </a:ext>
            </a:extLst>
          </p:cNvPr>
          <p:cNvSpPr txBox="1"/>
          <p:nvPr/>
        </p:nvSpPr>
        <p:spPr>
          <a:xfrm>
            <a:off x="2247253" y="3122465"/>
            <a:ext cx="3232845" cy="400110"/>
          </a:xfrm>
          <a:prstGeom prst="rect">
            <a:avLst/>
          </a:prstGeom>
          <a:noFill/>
        </p:spPr>
        <p:txBody>
          <a:bodyPr wrap="square" rtlCol="0">
            <a:spAutoFit/>
          </a:bodyPr>
          <a:lstStyle/>
          <a:p>
            <a:r>
              <a:rPr lang="en-US" sz="2000" b="1" i="1" dirty="0">
                <a:solidFill>
                  <a:schemeClr val="accent1"/>
                </a:solidFill>
                <a:latin typeface="Segoe UI Semibold" panose="020B0502040204020203" pitchFamily="34" charset="0"/>
                <a:cs typeface="Segoe UI Semibold" panose="020B0502040204020203" pitchFamily="34" charset="0"/>
              </a:rPr>
              <a:t>board@passmn.com</a:t>
            </a:r>
          </a:p>
        </p:txBody>
      </p:sp>
      <p:sp>
        <p:nvSpPr>
          <p:cNvPr id="9" name="TextBox 8">
            <a:extLst>
              <a:ext uri="{FF2B5EF4-FFF2-40B4-BE49-F238E27FC236}">
                <a16:creationId xmlns:a16="http://schemas.microsoft.com/office/drawing/2014/main" id="{956BAD9A-DD68-4376-BD0C-C8EDEBFE05FA}"/>
              </a:ext>
            </a:extLst>
          </p:cNvPr>
          <p:cNvSpPr txBox="1"/>
          <p:nvPr/>
        </p:nvSpPr>
        <p:spPr>
          <a:xfrm>
            <a:off x="940562" y="3118533"/>
            <a:ext cx="1306691" cy="400110"/>
          </a:xfrm>
          <a:prstGeom prst="rect">
            <a:avLst/>
          </a:prstGeom>
          <a:noFill/>
        </p:spPr>
        <p:txBody>
          <a:bodyPr wrap="square" rtlCol="0">
            <a:spAutoFit/>
          </a:bodyPr>
          <a:lstStyle/>
          <a:p>
            <a:pPr algn="r"/>
            <a:r>
              <a:rPr lang="en-US" sz="2000" b="1" dirty="0">
                <a:latin typeface="Segoe UI Semibold" panose="020B0502040204020203" pitchFamily="34" charset="0"/>
                <a:cs typeface="Segoe UI Semibold" panose="020B0502040204020203" pitchFamily="34" charset="0"/>
              </a:rPr>
              <a:t>Email:</a:t>
            </a:r>
          </a:p>
        </p:txBody>
      </p:sp>
      <p:pic>
        <p:nvPicPr>
          <p:cNvPr id="12" name="Picture 11">
            <a:extLst>
              <a:ext uri="{FF2B5EF4-FFF2-40B4-BE49-F238E27FC236}">
                <a16:creationId xmlns:a16="http://schemas.microsoft.com/office/drawing/2014/main" id="{A07C8A55-1CF0-4916-9BB4-07EE41D1C613}"/>
              </a:ext>
            </a:extLst>
          </p:cNvPr>
          <p:cNvPicPr>
            <a:picLocks noChangeAspect="1"/>
          </p:cNvPicPr>
          <p:nvPr/>
        </p:nvPicPr>
        <p:blipFill>
          <a:blip r:embed="rId3"/>
          <a:stretch>
            <a:fillRect/>
          </a:stretch>
        </p:blipFill>
        <p:spPr>
          <a:xfrm>
            <a:off x="469015" y="249329"/>
            <a:ext cx="1904762" cy="1904762"/>
          </a:xfrm>
          <a:prstGeom prst="rect">
            <a:avLst/>
          </a:prstGeom>
          <a:ln w="25400">
            <a:solidFill>
              <a:schemeClr val="accent1"/>
            </a:solidFill>
          </a:ln>
        </p:spPr>
      </p:pic>
      <p:sp>
        <p:nvSpPr>
          <p:cNvPr id="13" name="TextBox 12">
            <a:extLst>
              <a:ext uri="{FF2B5EF4-FFF2-40B4-BE49-F238E27FC236}">
                <a16:creationId xmlns:a16="http://schemas.microsoft.com/office/drawing/2014/main" id="{BB8F7246-04A4-41C2-A494-617108B23556}"/>
              </a:ext>
            </a:extLst>
          </p:cNvPr>
          <p:cNvSpPr txBox="1"/>
          <p:nvPr/>
        </p:nvSpPr>
        <p:spPr>
          <a:xfrm>
            <a:off x="-12197" y="4703922"/>
            <a:ext cx="2247253" cy="400110"/>
          </a:xfrm>
          <a:prstGeom prst="rect">
            <a:avLst/>
          </a:prstGeom>
          <a:noFill/>
        </p:spPr>
        <p:txBody>
          <a:bodyPr wrap="square" rtlCol="0">
            <a:spAutoFit/>
          </a:bodyPr>
          <a:lstStyle/>
          <a:p>
            <a:pPr algn="r"/>
            <a:r>
              <a:rPr lang="en-US" sz="2000" b="1" dirty="0">
                <a:latin typeface="Segoe UI Semibold" panose="020B0502040204020203" pitchFamily="34" charset="0"/>
                <a:cs typeface="Segoe UI Semibold" panose="020B0502040204020203" pitchFamily="34" charset="0"/>
              </a:rPr>
              <a:t>Code of Conduct:</a:t>
            </a:r>
          </a:p>
        </p:txBody>
      </p:sp>
      <p:sp>
        <p:nvSpPr>
          <p:cNvPr id="14" name="TextBox 13">
            <a:extLst>
              <a:ext uri="{FF2B5EF4-FFF2-40B4-BE49-F238E27FC236}">
                <a16:creationId xmlns:a16="http://schemas.microsoft.com/office/drawing/2014/main" id="{5EDA7498-EAA2-4EED-8B67-C6CB3361396E}"/>
              </a:ext>
            </a:extLst>
          </p:cNvPr>
          <p:cNvSpPr txBox="1"/>
          <p:nvPr/>
        </p:nvSpPr>
        <p:spPr>
          <a:xfrm>
            <a:off x="2235056" y="4692999"/>
            <a:ext cx="7283720" cy="400110"/>
          </a:xfrm>
          <a:prstGeom prst="rect">
            <a:avLst/>
          </a:prstGeom>
          <a:noFill/>
        </p:spPr>
        <p:txBody>
          <a:bodyPr wrap="square" rtlCol="0">
            <a:spAutoFit/>
          </a:bodyPr>
          <a:lstStyle/>
          <a:p>
            <a:r>
              <a:rPr lang="en-US" sz="2000" b="1" i="1" dirty="0">
                <a:solidFill>
                  <a:schemeClr val="accent1"/>
                </a:solidFill>
                <a:latin typeface="Segoe UI Semibold" panose="020B0502040204020203" pitchFamily="34" charset="0"/>
                <a:cs typeface="Segoe UI Semibold" panose="020B0502040204020203" pitchFamily="34" charset="0"/>
              </a:rPr>
              <a:t>https://passmn.com/code-of-conduct/</a:t>
            </a:r>
          </a:p>
        </p:txBody>
      </p:sp>
      <p:cxnSp>
        <p:nvCxnSpPr>
          <p:cNvPr id="16" name="Straight Connector 15">
            <a:extLst>
              <a:ext uri="{FF2B5EF4-FFF2-40B4-BE49-F238E27FC236}">
                <a16:creationId xmlns:a16="http://schemas.microsoft.com/office/drawing/2014/main" id="{E09631E0-2A2A-449D-BAF5-656B709809D7}"/>
              </a:ext>
            </a:extLst>
          </p:cNvPr>
          <p:cNvCxnSpPr>
            <a:cxnSpLocks/>
          </p:cNvCxnSpPr>
          <p:nvPr/>
        </p:nvCxnSpPr>
        <p:spPr>
          <a:xfrm>
            <a:off x="0" y="2451077"/>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8B6700-7801-4AE7-A5AC-E0A78E0C9DCA}"/>
              </a:ext>
            </a:extLst>
          </p:cNvPr>
          <p:cNvCxnSpPr>
            <a:cxnSpLocks/>
          </p:cNvCxnSpPr>
          <p:nvPr/>
        </p:nvCxnSpPr>
        <p:spPr>
          <a:xfrm>
            <a:off x="0" y="3037429"/>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916260-5127-4B20-85C6-0E14FD8050BE}"/>
              </a:ext>
            </a:extLst>
          </p:cNvPr>
          <p:cNvCxnSpPr>
            <a:cxnSpLocks/>
          </p:cNvCxnSpPr>
          <p:nvPr/>
        </p:nvCxnSpPr>
        <p:spPr>
          <a:xfrm>
            <a:off x="0" y="360708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7CCC16-0B8B-4BC4-9F3C-935A34876481}"/>
              </a:ext>
            </a:extLst>
          </p:cNvPr>
          <p:cNvCxnSpPr>
            <a:cxnSpLocks/>
          </p:cNvCxnSpPr>
          <p:nvPr/>
        </p:nvCxnSpPr>
        <p:spPr>
          <a:xfrm>
            <a:off x="0" y="4137809"/>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55C3A5A-B455-4906-BD4F-847B3C9938CD}"/>
              </a:ext>
            </a:extLst>
          </p:cNvPr>
          <p:cNvSpPr txBox="1"/>
          <p:nvPr/>
        </p:nvSpPr>
        <p:spPr>
          <a:xfrm>
            <a:off x="2475477" y="1209481"/>
            <a:ext cx="6160576" cy="923330"/>
          </a:xfrm>
          <a:prstGeom prst="rect">
            <a:avLst/>
          </a:prstGeom>
          <a:noFill/>
        </p:spPr>
        <p:txBody>
          <a:bodyPr wrap="square">
            <a:spAutoFit/>
          </a:bodyPr>
          <a:lstStyle/>
          <a:p>
            <a:r>
              <a:rPr lang="en-US" sz="1800" b="1" dirty="0"/>
              <a:t>Minnesota Data and Analytics User Group</a:t>
            </a:r>
            <a:br>
              <a:rPr lang="en-US" sz="1800" b="1" dirty="0"/>
            </a:br>
            <a:br>
              <a:rPr lang="en-US" sz="1800" b="1" dirty="0"/>
            </a:br>
            <a:r>
              <a:rPr lang="en-US" sz="1800" b="1" dirty="0"/>
              <a:t>Azure Data Tech Group Community Member</a:t>
            </a:r>
            <a:endParaRPr lang="en-US" dirty="0"/>
          </a:p>
        </p:txBody>
      </p:sp>
      <p:pic>
        <p:nvPicPr>
          <p:cNvPr id="23" name="Picture 22" descr="Email Icon Large Envelope | Email icon, Png icons, Icon">
            <a:extLst>
              <a:ext uri="{FF2B5EF4-FFF2-40B4-BE49-F238E27FC236}">
                <a16:creationId xmlns:a16="http://schemas.microsoft.com/office/drawing/2014/main" id="{541A5934-9F8E-438F-A4E0-D195DB5C67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00056" y="3149183"/>
            <a:ext cx="530092" cy="37855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76CACDC-E1ED-4612-90EA-CE47427B90A1}"/>
              </a:ext>
            </a:extLst>
          </p:cNvPr>
          <p:cNvSpPr txBox="1"/>
          <p:nvPr/>
        </p:nvSpPr>
        <p:spPr>
          <a:xfrm>
            <a:off x="0" y="4192290"/>
            <a:ext cx="2247253" cy="400110"/>
          </a:xfrm>
          <a:prstGeom prst="rect">
            <a:avLst/>
          </a:prstGeom>
          <a:noFill/>
        </p:spPr>
        <p:txBody>
          <a:bodyPr wrap="square" rtlCol="0">
            <a:spAutoFit/>
          </a:bodyPr>
          <a:lstStyle/>
          <a:p>
            <a:pPr algn="r"/>
            <a:r>
              <a:rPr lang="en-US" sz="2000" b="1" dirty="0">
                <a:latin typeface="Segoe UI Semibold" panose="020B0502040204020203" pitchFamily="34" charset="0"/>
                <a:cs typeface="Segoe UI Semibold" panose="020B0502040204020203" pitchFamily="34" charset="0"/>
              </a:rPr>
              <a:t>Twitter:</a:t>
            </a:r>
          </a:p>
        </p:txBody>
      </p:sp>
      <p:sp>
        <p:nvSpPr>
          <p:cNvPr id="25" name="TextBox 24">
            <a:extLst>
              <a:ext uri="{FF2B5EF4-FFF2-40B4-BE49-F238E27FC236}">
                <a16:creationId xmlns:a16="http://schemas.microsoft.com/office/drawing/2014/main" id="{9CB0FDC6-DFBC-451A-9186-101B25ABC0E0}"/>
              </a:ext>
            </a:extLst>
          </p:cNvPr>
          <p:cNvSpPr txBox="1"/>
          <p:nvPr/>
        </p:nvSpPr>
        <p:spPr>
          <a:xfrm>
            <a:off x="2251850" y="4192290"/>
            <a:ext cx="7283720" cy="400110"/>
          </a:xfrm>
          <a:prstGeom prst="rect">
            <a:avLst/>
          </a:prstGeom>
          <a:noFill/>
        </p:spPr>
        <p:txBody>
          <a:bodyPr wrap="square" rtlCol="0">
            <a:spAutoFit/>
          </a:bodyPr>
          <a:lstStyle/>
          <a:p>
            <a:r>
              <a:rPr lang="en-US" sz="2000" dirty="0">
                <a:solidFill>
                  <a:schemeClr val="accent1"/>
                </a:solidFill>
                <a:latin typeface="Segoe UI" panose="020B0502040204020203" pitchFamily="34" charset="0"/>
                <a:cs typeface="Segoe UI" panose="020B0502040204020203" pitchFamily="34" charset="0"/>
              </a:rPr>
              <a:t>@PASSMN - </a:t>
            </a:r>
            <a:r>
              <a:rPr lang="en-US" sz="2000" dirty="0">
                <a:solidFill>
                  <a:schemeClr val="accent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https://twitter.com/PASSMN</a:t>
            </a:r>
            <a:endParaRPr lang="en-US" sz="2000" b="1" i="1" dirty="0">
              <a:solidFill>
                <a:schemeClr val="accent1"/>
              </a:solidFill>
              <a:latin typeface="Segoe UI Semibold" panose="020B0502040204020203" pitchFamily="34" charset="0"/>
              <a:cs typeface="Segoe UI Semibold" panose="020B0502040204020203" pitchFamily="34" charset="0"/>
            </a:endParaRPr>
          </a:p>
        </p:txBody>
      </p:sp>
      <p:cxnSp>
        <p:nvCxnSpPr>
          <p:cNvPr id="26" name="Straight Connector 25">
            <a:extLst>
              <a:ext uri="{FF2B5EF4-FFF2-40B4-BE49-F238E27FC236}">
                <a16:creationId xmlns:a16="http://schemas.microsoft.com/office/drawing/2014/main" id="{83BE2832-66DA-4822-91B9-5504188DBCD3}"/>
              </a:ext>
            </a:extLst>
          </p:cNvPr>
          <p:cNvCxnSpPr>
            <a:cxnSpLocks/>
          </p:cNvCxnSpPr>
          <p:nvPr/>
        </p:nvCxnSpPr>
        <p:spPr>
          <a:xfrm>
            <a:off x="0" y="464667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A58A88-12A3-4E0E-ADF9-FA37E8470AC6}"/>
              </a:ext>
            </a:extLst>
          </p:cNvPr>
          <p:cNvCxnSpPr>
            <a:cxnSpLocks/>
          </p:cNvCxnSpPr>
          <p:nvPr/>
        </p:nvCxnSpPr>
        <p:spPr>
          <a:xfrm>
            <a:off x="0" y="5150364"/>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F2B6EDE-1A36-4B23-A1D1-E00ED36B50D7}"/>
              </a:ext>
            </a:extLst>
          </p:cNvPr>
          <p:cNvSpPr txBox="1"/>
          <p:nvPr/>
        </p:nvSpPr>
        <p:spPr>
          <a:xfrm>
            <a:off x="928364" y="3640919"/>
            <a:ext cx="1306691" cy="400110"/>
          </a:xfrm>
          <a:prstGeom prst="rect">
            <a:avLst/>
          </a:prstGeom>
          <a:noFill/>
        </p:spPr>
        <p:txBody>
          <a:bodyPr wrap="square" rtlCol="0">
            <a:spAutoFit/>
          </a:bodyPr>
          <a:lstStyle/>
          <a:p>
            <a:pPr algn="r"/>
            <a:r>
              <a:rPr lang="en-US" sz="2000" b="1" dirty="0">
                <a:latin typeface="Segoe UI Semibold" panose="020B0502040204020203" pitchFamily="34" charset="0"/>
                <a:cs typeface="Segoe UI Semibold" panose="020B0502040204020203" pitchFamily="34" charset="0"/>
              </a:rPr>
              <a:t>LinkedIn:</a:t>
            </a:r>
          </a:p>
        </p:txBody>
      </p:sp>
      <p:sp>
        <p:nvSpPr>
          <p:cNvPr id="31" name="TextBox 30">
            <a:extLst>
              <a:ext uri="{FF2B5EF4-FFF2-40B4-BE49-F238E27FC236}">
                <a16:creationId xmlns:a16="http://schemas.microsoft.com/office/drawing/2014/main" id="{78B5308A-294E-4A12-AEDB-B3666D18B152}"/>
              </a:ext>
            </a:extLst>
          </p:cNvPr>
          <p:cNvSpPr txBox="1"/>
          <p:nvPr/>
        </p:nvSpPr>
        <p:spPr>
          <a:xfrm>
            <a:off x="2235055" y="3631325"/>
            <a:ext cx="5335867" cy="400110"/>
          </a:xfrm>
          <a:prstGeom prst="rect">
            <a:avLst/>
          </a:prstGeom>
          <a:noFill/>
        </p:spPr>
        <p:txBody>
          <a:bodyPr wrap="square" rtlCol="0">
            <a:spAutoFit/>
          </a:bodyPr>
          <a:lstStyle/>
          <a:p>
            <a:r>
              <a:rPr lang="en-US" sz="2000" dirty="0">
                <a:solidFill>
                  <a:schemeClr val="accent1"/>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https://www.linkedin.com/groups/2034949/</a:t>
            </a:r>
            <a:endParaRPr lang="en-US" sz="2000" b="1" i="1" dirty="0">
              <a:solidFill>
                <a:schemeClr val="accent1"/>
              </a:solidFill>
              <a:latin typeface="Segoe UI Semibold" panose="020B0502040204020203" pitchFamily="34" charset="0"/>
              <a:cs typeface="Segoe UI Semibold" panose="020B0502040204020203" pitchFamily="34" charset="0"/>
            </a:endParaRPr>
          </a:p>
        </p:txBody>
      </p:sp>
      <p:pic>
        <p:nvPicPr>
          <p:cNvPr id="34" name="Picture 33" descr="Linkedin, linkedin logo, logo, website icon - Free download">
            <a:extLst>
              <a:ext uri="{FF2B5EF4-FFF2-40B4-BE49-F238E27FC236}">
                <a16:creationId xmlns:a16="http://schemas.microsoft.com/office/drawing/2014/main" id="{D796390E-375C-4712-A4EB-8991FA204C1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29957" y="3582007"/>
            <a:ext cx="593731" cy="59373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ogo Twitter PNG, Logo Twitter Transparent Background - FreeIconsPNG">
            <a:extLst>
              <a:ext uri="{FF2B5EF4-FFF2-40B4-BE49-F238E27FC236}">
                <a16:creationId xmlns:a16="http://schemas.microsoft.com/office/drawing/2014/main" id="{6479CE43-C1B1-4AAA-AE8E-DF7FC7AAA1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62192" y="4244184"/>
            <a:ext cx="405820" cy="3297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etup Logo PNG Transparent (1) – Brands Logos">
            <a:extLst>
              <a:ext uri="{FF2B5EF4-FFF2-40B4-BE49-F238E27FC236}">
                <a16:creationId xmlns:a16="http://schemas.microsoft.com/office/drawing/2014/main" id="{251D05E8-9EC7-4B15-BB7E-22064C4E93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7948" y="2573146"/>
            <a:ext cx="1114309" cy="39784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DCEC0D2-7549-4221-BBEF-7534EC8E1475}"/>
              </a:ext>
            </a:extLst>
          </p:cNvPr>
          <p:cNvSpPr txBox="1"/>
          <p:nvPr/>
        </p:nvSpPr>
        <p:spPr>
          <a:xfrm>
            <a:off x="8457822" y="302583"/>
            <a:ext cx="2972178" cy="1569660"/>
          </a:xfrm>
          <a:prstGeom prst="rect">
            <a:avLst/>
          </a:prstGeom>
          <a:noFill/>
          <a:ln w="25400">
            <a:solidFill>
              <a:schemeClr val="accent1"/>
            </a:solidFill>
          </a:ln>
        </p:spPr>
        <p:txBody>
          <a:bodyPr wrap="square" rtlCol="0">
            <a:spAutoFit/>
          </a:bodyPr>
          <a:lstStyle/>
          <a:p>
            <a:r>
              <a:rPr lang="en-US" sz="2400" dirty="0"/>
              <a:t>We’re always looking for speakers, sponsors, and new members. Contact us!</a:t>
            </a:r>
          </a:p>
        </p:txBody>
      </p:sp>
    </p:spTree>
    <p:extLst>
      <p:ext uri="{BB962C8B-B14F-4D97-AF65-F5344CB8AC3E}">
        <p14:creationId xmlns:p14="http://schemas.microsoft.com/office/powerpoint/2010/main" val="384920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B8459547-8A2B-4422-A399-C39EEC1F0AF4}"/>
              </a:ext>
            </a:extLst>
          </p:cNvPr>
          <p:cNvSpPr txBox="1">
            <a:spLocks/>
          </p:cNvSpPr>
          <p:nvPr/>
        </p:nvSpPr>
        <p:spPr>
          <a:xfrm>
            <a:off x="451505" y="111410"/>
            <a:ext cx="6516242" cy="818705"/>
          </a:xfrm>
          <a:prstGeom prst="rect">
            <a:avLst/>
          </a:prstGeom>
        </p:spPr>
        <p:txBody>
          <a:bodyPr/>
          <a:lstStyle>
            <a:lvl1pPr marL="0" marR="0" indent="0" algn="l" defTabSz="609585" rtl="0" eaLnBrk="1" fontAlgn="auto" latinLnBrk="0" hangingPunct="1">
              <a:lnSpc>
                <a:spcPts val="4667"/>
              </a:lnSpc>
              <a:spcBef>
                <a:spcPct val="0"/>
              </a:spcBef>
              <a:spcAft>
                <a:spcPts val="0"/>
              </a:spcAft>
              <a:buClrTx/>
              <a:buSzTx/>
              <a:buFontTx/>
              <a:buNone/>
              <a:tabLst/>
              <a:defRPr kumimoji="0" lang="en-US" sz="48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r>
              <a:rPr lang="en-NZ" b="1" dirty="0"/>
              <a:t>Agenda</a:t>
            </a:r>
          </a:p>
        </p:txBody>
      </p:sp>
      <p:sp>
        <p:nvSpPr>
          <p:cNvPr id="30" name="Rectangle 29">
            <a:extLst>
              <a:ext uri="{FF2B5EF4-FFF2-40B4-BE49-F238E27FC236}">
                <a16:creationId xmlns:a16="http://schemas.microsoft.com/office/drawing/2014/main" id="{004675C2-DAAD-4908-B0C4-CAE31D9E94F7}"/>
              </a:ext>
            </a:extLst>
          </p:cNvPr>
          <p:cNvSpPr/>
          <p:nvPr/>
        </p:nvSpPr>
        <p:spPr>
          <a:xfrm>
            <a:off x="775670" y="819058"/>
            <a:ext cx="9932600" cy="5714359"/>
          </a:xfrm>
          <a:prstGeom prst="rect">
            <a:avLst/>
          </a:prstGeom>
        </p:spPr>
        <p:txBody>
          <a:bodyPr wrap="square" lIns="36000" tIns="36000" rIns="36000" bIns="36000" numCol="1">
            <a:noAutofit/>
          </a:bodyPr>
          <a:lstStyle/>
          <a:p>
            <a:pPr marL="380990" indent="-380990">
              <a:buFont typeface="Arial" panose="020B0604020202020204" pitchFamily="34" charset="0"/>
              <a:buChar char="•"/>
            </a:pPr>
            <a:r>
              <a:rPr lang="en-NZ" dirty="0"/>
              <a:t>Azure SQL PaaS</a:t>
            </a:r>
          </a:p>
          <a:p>
            <a:pPr marL="838190" lvl="1" indent="-380990">
              <a:buFont typeface="Arial" panose="020B0604020202020204" pitchFamily="34" charset="0"/>
              <a:buChar char="•"/>
            </a:pPr>
            <a:r>
              <a:rPr lang="en-US" dirty="0"/>
              <a:t>Azure SQL deployment models</a:t>
            </a:r>
            <a:endParaRPr lang="en-NZ" dirty="0"/>
          </a:p>
          <a:p>
            <a:pPr marL="838190" lvl="1" indent="-380990">
              <a:buFont typeface="Arial" panose="020B0604020202020204" pitchFamily="34" charset="0"/>
              <a:buChar char="•"/>
            </a:pPr>
            <a:r>
              <a:rPr lang="en-NZ" dirty="0"/>
              <a:t>Purchasing Models</a:t>
            </a:r>
          </a:p>
          <a:p>
            <a:pPr marL="838190" lvl="1" indent="-380990">
              <a:buFont typeface="Arial" panose="020B0604020202020204" pitchFamily="34" charset="0"/>
              <a:buChar char="•"/>
            </a:pPr>
            <a:r>
              <a:rPr lang="en-NZ" dirty="0"/>
              <a:t>Service Tiers</a:t>
            </a:r>
          </a:p>
          <a:p>
            <a:pPr marL="838190" lvl="1" indent="-380990">
              <a:buFont typeface="Arial" panose="020B0604020202020204" pitchFamily="34" charset="0"/>
              <a:buChar char="•"/>
            </a:pPr>
            <a:r>
              <a:rPr lang="en-NZ" dirty="0"/>
              <a:t>Availability Models</a:t>
            </a:r>
          </a:p>
          <a:p>
            <a:endParaRPr lang="en-NZ" dirty="0"/>
          </a:p>
          <a:p>
            <a:pPr marL="380990" indent="-380990">
              <a:buFont typeface="Arial" panose="020B0604020202020204" pitchFamily="34" charset="0"/>
              <a:buChar char="•"/>
            </a:pPr>
            <a:r>
              <a:rPr lang="en-NZ" dirty="0"/>
              <a:t>PaaS Azure SQL Architecture</a:t>
            </a:r>
          </a:p>
          <a:p>
            <a:pPr marL="838190" lvl="1" indent="-380990">
              <a:buFont typeface="Arial" panose="020B0604020202020204" pitchFamily="34" charset="0"/>
              <a:buChar char="•"/>
            </a:pPr>
            <a:r>
              <a:rPr lang="en-NZ" dirty="0"/>
              <a:t>Locally Redundant, Zone Redundant and GEO Redundant availability</a:t>
            </a:r>
          </a:p>
          <a:p>
            <a:pPr marL="838190" lvl="1" indent="-380990">
              <a:buFont typeface="Arial" panose="020B0604020202020204" pitchFamily="34" charset="0"/>
              <a:buChar char="•"/>
            </a:pPr>
            <a:r>
              <a:rPr lang="en-NZ" dirty="0"/>
              <a:t>Standard availability model </a:t>
            </a:r>
          </a:p>
          <a:p>
            <a:pPr marL="1295390" lvl="2" indent="-380990">
              <a:buFont typeface="Arial" panose="020B0604020202020204" pitchFamily="34" charset="0"/>
              <a:buChar char="•"/>
            </a:pPr>
            <a:r>
              <a:rPr lang="en-NZ" dirty="0"/>
              <a:t>Basic, Standard, and General Purpose service tier locally redundant availability</a:t>
            </a:r>
          </a:p>
          <a:p>
            <a:pPr marL="1295390" lvl="2" indent="-380990">
              <a:buFont typeface="Arial" panose="020B0604020202020204" pitchFamily="34" charset="0"/>
              <a:buChar char="•"/>
            </a:pPr>
            <a:r>
              <a:rPr lang="en-NZ" dirty="0"/>
              <a:t>General Purpose service tier zone redundant availability</a:t>
            </a:r>
          </a:p>
          <a:p>
            <a:pPr marL="838190" lvl="1" indent="-380990">
              <a:buFont typeface="Arial" panose="020B0604020202020204" pitchFamily="34" charset="0"/>
              <a:buChar char="•"/>
            </a:pPr>
            <a:r>
              <a:rPr lang="en-NZ" dirty="0"/>
              <a:t>Premium availability model</a:t>
            </a:r>
          </a:p>
          <a:p>
            <a:pPr marL="1295390" lvl="2" indent="-380990">
              <a:buFont typeface="Arial" panose="020B0604020202020204" pitchFamily="34" charset="0"/>
              <a:buChar char="•"/>
            </a:pPr>
            <a:r>
              <a:rPr lang="en-NZ" dirty="0"/>
              <a:t>Premium and Business Critical service tier locally redundant availability</a:t>
            </a:r>
          </a:p>
          <a:p>
            <a:pPr marL="1295390" lvl="2" indent="-380990">
              <a:buFont typeface="Arial" panose="020B0604020202020204" pitchFamily="34" charset="0"/>
              <a:buChar char="•"/>
            </a:pPr>
            <a:r>
              <a:rPr lang="en-NZ" dirty="0"/>
              <a:t>Premium and Business Critical service tier zone redundant availability</a:t>
            </a:r>
          </a:p>
          <a:p>
            <a:pPr marL="1295390" lvl="2" indent="-380990">
              <a:buFont typeface="Arial" panose="020B0604020202020204" pitchFamily="34" charset="0"/>
              <a:buChar char="•"/>
            </a:pPr>
            <a:r>
              <a:rPr lang="en-NZ" dirty="0"/>
              <a:t>Read-only replicas and read-only query workloads</a:t>
            </a:r>
          </a:p>
          <a:p>
            <a:pPr marL="838190" lvl="1" indent="-380990">
              <a:buFont typeface="Arial" panose="020B0604020202020204" pitchFamily="34" charset="0"/>
              <a:buChar char="•"/>
            </a:pPr>
            <a:r>
              <a:rPr lang="en-NZ" dirty="0"/>
              <a:t>Hyperscale service tier architecture</a:t>
            </a:r>
          </a:p>
          <a:p>
            <a:pPr marL="838190" lvl="1" indent="-380990">
              <a:buFont typeface="Arial" panose="020B0604020202020204" pitchFamily="34" charset="0"/>
              <a:buChar char="•"/>
            </a:pPr>
            <a:r>
              <a:rPr lang="en-NZ" dirty="0"/>
              <a:t>Connectivity architecture for Azure SQL Managed Instance</a:t>
            </a:r>
          </a:p>
          <a:p>
            <a:pPr marL="838190" lvl="1" indent="-380990">
              <a:buFont typeface="Arial" panose="020B0604020202020204" pitchFamily="34" charset="0"/>
              <a:buChar char="•"/>
            </a:pPr>
            <a:r>
              <a:rPr lang="en-NZ" dirty="0"/>
              <a:t>Connectivity architecture for Azure SQL Database</a:t>
            </a:r>
          </a:p>
          <a:p>
            <a:pPr marL="838190" lvl="1" indent="-380990">
              <a:buFont typeface="Arial" panose="020B0604020202020204" pitchFamily="34" charset="0"/>
              <a:buChar char="•"/>
            </a:pPr>
            <a:r>
              <a:rPr lang="en-NZ" dirty="0"/>
              <a:t>GEO Redundant Architecture Azure SQL DB</a:t>
            </a:r>
          </a:p>
          <a:p>
            <a:pPr marL="838190" lvl="1" indent="-380990">
              <a:buFont typeface="Arial" panose="020B0604020202020204" pitchFamily="34" charset="0"/>
              <a:buChar char="•"/>
            </a:pPr>
            <a:r>
              <a:rPr lang="en-NZ" dirty="0"/>
              <a:t>DEMO</a:t>
            </a:r>
          </a:p>
        </p:txBody>
      </p:sp>
    </p:spTree>
    <p:extLst>
      <p:ext uri="{BB962C8B-B14F-4D97-AF65-F5344CB8AC3E}">
        <p14:creationId xmlns:p14="http://schemas.microsoft.com/office/powerpoint/2010/main" val="263630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BEE92B20-0547-48B5-B6DB-AC56B4F97A5D}"/>
              </a:ext>
            </a:extLst>
          </p:cNvPr>
          <p:cNvSpPr txBox="1">
            <a:spLocks/>
          </p:cNvSpPr>
          <p:nvPr/>
        </p:nvSpPr>
        <p:spPr>
          <a:xfrm>
            <a:off x="1376807" y="1391835"/>
            <a:ext cx="9850057" cy="1200329"/>
          </a:xfrm>
          <a:prstGeom prst="rect">
            <a:avLst/>
          </a:prstGeom>
        </p:spPr>
        <p:txBody>
          <a:bodyPr anchor="ctr"/>
          <a:lstStyle>
            <a:lvl1pPr marL="0" indent="0" algn="ctr" defTabSz="1219170" rtl="0" eaLnBrk="1" latinLnBrk="0" hangingPunct="1">
              <a:spcBef>
                <a:spcPct val="20000"/>
              </a:spcBef>
              <a:buClr>
                <a:schemeClr val="accent3"/>
              </a:buClr>
              <a:buFont typeface="Arial"/>
              <a:buNone/>
              <a:defRPr sz="1867" b="0" i="0" kern="1200" baseline="0">
                <a:solidFill>
                  <a:schemeClr val="tx1">
                    <a:lumMod val="75000"/>
                    <a:lumOff val="25000"/>
                  </a:schemeClr>
                </a:solidFill>
                <a:latin typeface="+mn-lt"/>
                <a:ea typeface="+mn-ea"/>
                <a:cs typeface="Arial"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l"/>
            <a:r>
              <a:rPr lang="en-NZ" sz="6000" dirty="0"/>
              <a:t>Azure SQL PaaS</a:t>
            </a:r>
          </a:p>
          <a:p>
            <a:endParaRPr lang="en-US" sz="4000" dirty="0">
              <a:solidFill>
                <a:schemeClr val="tx1">
                  <a:lumMod val="85000"/>
                  <a:lumOff val="15000"/>
                </a:schemeClr>
              </a:solidFill>
            </a:endParaRPr>
          </a:p>
        </p:txBody>
      </p:sp>
      <p:sp>
        <p:nvSpPr>
          <p:cNvPr id="5" name="Rectangle 4">
            <a:extLst>
              <a:ext uri="{FF2B5EF4-FFF2-40B4-BE49-F238E27FC236}">
                <a16:creationId xmlns:a16="http://schemas.microsoft.com/office/drawing/2014/main" id="{019C3D7A-8B30-4268-87C5-F07029912A4C}"/>
              </a:ext>
            </a:extLst>
          </p:cNvPr>
          <p:cNvSpPr/>
          <p:nvPr/>
        </p:nvSpPr>
        <p:spPr>
          <a:xfrm>
            <a:off x="1464956" y="2284749"/>
            <a:ext cx="6449683" cy="1815882"/>
          </a:xfrm>
          <a:prstGeom prst="rect">
            <a:avLst/>
          </a:prstGeom>
        </p:spPr>
        <p:txBody>
          <a:bodyPr wrap="square">
            <a:spAutoFit/>
          </a:bodyPr>
          <a:lstStyle/>
          <a:p>
            <a:pPr marL="838190" lvl="1" indent="-380990">
              <a:buFont typeface="Arial" panose="020B0604020202020204" pitchFamily="34" charset="0"/>
              <a:buChar char="•"/>
            </a:pPr>
            <a:r>
              <a:rPr lang="en-US" sz="2800" dirty="0"/>
              <a:t>Azure SQL deployment models</a:t>
            </a:r>
            <a:endParaRPr lang="en-NZ" sz="2800" dirty="0"/>
          </a:p>
          <a:p>
            <a:pPr marL="838190" lvl="1" indent="-380990">
              <a:buFont typeface="Arial" panose="020B0604020202020204" pitchFamily="34" charset="0"/>
              <a:buChar char="•"/>
            </a:pPr>
            <a:r>
              <a:rPr lang="en-NZ" sz="2800" dirty="0"/>
              <a:t>Purchasing Models</a:t>
            </a:r>
          </a:p>
          <a:p>
            <a:pPr marL="838190" lvl="1" indent="-380990">
              <a:buFont typeface="Arial" panose="020B0604020202020204" pitchFamily="34" charset="0"/>
              <a:buChar char="•"/>
            </a:pPr>
            <a:r>
              <a:rPr lang="en-NZ" sz="2800" dirty="0"/>
              <a:t>Service Tiers</a:t>
            </a:r>
          </a:p>
          <a:p>
            <a:pPr marL="838190" lvl="1" indent="-380990">
              <a:buFont typeface="Arial" panose="020B0604020202020204" pitchFamily="34" charset="0"/>
              <a:buChar char="•"/>
            </a:pPr>
            <a:r>
              <a:rPr lang="en-NZ" sz="2800" dirty="0"/>
              <a:t>Availability Models</a:t>
            </a:r>
          </a:p>
        </p:txBody>
      </p:sp>
    </p:spTree>
    <p:extLst>
      <p:ext uri="{BB962C8B-B14F-4D97-AF65-F5344CB8AC3E}">
        <p14:creationId xmlns:p14="http://schemas.microsoft.com/office/powerpoint/2010/main" val="4274969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BCDCC1-264F-4599-A98C-3E93E0DB94E2}"/>
              </a:ext>
            </a:extLst>
          </p:cNvPr>
          <p:cNvSpPr>
            <a:spLocks noGrp="1"/>
          </p:cNvSpPr>
          <p:nvPr>
            <p:ph type="title"/>
          </p:nvPr>
        </p:nvSpPr>
        <p:spPr>
          <a:xfrm>
            <a:off x="416993" y="583916"/>
            <a:ext cx="11308283" cy="818705"/>
          </a:xfrm>
        </p:spPr>
        <p:txBody>
          <a:bodyPr>
            <a:normAutofit/>
          </a:bodyPr>
          <a:lstStyle/>
          <a:p>
            <a:r>
              <a:rPr lang="en-US" sz="4000" dirty="0"/>
              <a:t>Azure SQL deployment models / options</a:t>
            </a:r>
            <a:endParaRPr lang="en-US" sz="3733" dirty="0"/>
          </a:p>
        </p:txBody>
      </p:sp>
      <p:pic>
        <p:nvPicPr>
          <p:cNvPr id="5" name="Picture 4">
            <a:extLst>
              <a:ext uri="{FF2B5EF4-FFF2-40B4-BE49-F238E27FC236}">
                <a16:creationId xmlns:a16="http://schemas.microsoft.com/office/drawing/2014/main" id="{E51A6953-E85C-49B2-81D1-928B6E400491}"/>
              </a:ext>
            </a:extLst>
          </p:cNvPr>
          <p:cNvPicPr>
            <a:picLocks noChangeAspect="1"/>
          </p:cNvPicPr>
          <p:nvPr/>
        </p:nvPicPr>
        <p:blipFill>
          <a:blip r:embed="rId2"/>
          <a:stretch>
            <a:fillRect/>
          </a:stretch>
        </p:blipFill>
        <p:spPr>
          <a:xfrm>
            <a:off x="891561" y="1402621"/>
            <a:ext cx="10185412" cy="4548587"/>
          </a:xfrm>
          <a:prstGeom prst="rect">
            <a:avLst/>
          </a:prstGeom>
        </p:spPr>
      </p:pic>
    </p:spTree>
    <p:extLst>
      <p:ext uri="{BB962C8B-B14F-4D97-AF65-F5344CB8AC3E}">
        <p14:creationId xmlns:p14="http://schemas.microsoft.com/office/powerpoint/2010/main" val="2532002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2FA01A-9035-4062-963A-7805F6D4F103}"/>
              </a:ext>
            </a:extLst>
          </p:cNvPr>
          <p:cNvSpPr>
            <a:spLocks noGrp="1"/>
          </p:cNvSpPr>
          <p:nvPr>
            <p:ph type="title"/>
          </p:nvPr>
        </p:nvSpPr>
        <p:spPr>
          <a:xfrm>
            <a:off x="416993" y="583917"/>
            <a:ext cx="11308283" cy="462052"/>
          </a:xfrm>
        </p:spPr>
        <p:txBody>
          <a:bodyPr>
            <a:noAutofit/>
          </a:bodyPr>
          <a:lstStyle/>
          <a:p>
            <a:r>
              <a:rPr lang="en-US" sz="4000" dirty="0"/>
              <a:t>Purchasing models and service tiers</a:t>
            </a:r>
          </a:p>
        </p:txBody>
      </p:sp>
      <p:sp>
        <p:nvSpPr>
          <p:cNvPr id="5" name="Text Placeholder 3">
            <a:extLst>
              <a:ext uri="{FF2B5EF4-FFF2-40B4-BE49-F238E27FC236}">
                <a16:creationId xmlns:a16="http://schemas.microsoft.com/office/drawing/2014/main" id="{B6BC9212-E3F2-4624-ADE6-20FB4EDF4183}"/>
              </a:ext>
            </a:extLst>
          </p:cNvPr>
          <p:cNvSpPr txBox="1">
            <a:spLocks/>
          </p:cNvSpPr>
          <p:nvPr/>
        </p:nvSpPr>
        <p:spPr>
          <a:xfrm>
            <a:off x="371769" y="1518650"/>
            <a:ext cx="11654662" cy="44916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u="sng" dirty="0"/>
              <a:t>DTU purchasing model  </a:t>
            </a:r>
            <a:r>
              <a:rPr lang="en-US" sz="2200" dirty="0"/>
              <a:t>(Azure SQL Database, Elastic Pool)</a:t>
            </a:r>
          </a:p>
          <a:p>
            <a:pPr marL="342900" indent="-342900"/>
            <a:r>
              <a:rPr lang="en-US" sz="2200" b="1" dirty="0"/>
              <a:t>Service tiers options</a:t>
            </a:r>
          </a:p>
          <a:p>
            <a:pPr marL="1143000" lvl="1" indent="-457200"/>
            <a:r>
              <a:rPr lang="en-US" sz="1900" dirty="0"/>
              <a:t>Basic service tier - less demanding workloads, max 5DTU, max data size 2GB,  R/W latency 5/10ms</a:t>
            </a:r>
          </a:p>
          <a:p>
            <a:pPr marL="1143000" lvl="1" indent="-457200"/>
            <a:r>
              <a:rPr lang="en-US" sz="1900" dirty="0"/>
              <a:t>Standard service tier - CPU-intensive workloads, 3000 DTUs (S12), max data size 1TB, R/W latency 5/10ms</a:t>
            </a:r>
          </a:p>
          <a:p>
            <a:pPr marL="1143000" lvl="1" indent="-457200"/>
            <a:r>
              <a:rPr lang="en-US" sz="1900" dirty="0"/>
              <a:t>Premium service tier - IO-intensive workloads, 1TB+ of storage (from P11 and up to P15), max data size 4TB, 4000 DTUs, R/W latency 2ms, read scale-out, zone redundant</a:t>
            </a:r>
          </a:p>
          <a:p>
            <a:pPr marL="0" indent="0">
              <a:buNone/>
            </a:pPr>
            <a:r>
              <a:rPr lang="en-US" sz="2200" b="1" u="sng" dirty="0" err="1"/>
              <a:t>vCore</a:t>
            </a:r>
            <a:r>
              <a:rPr lang="en-US" sz="2200" b="1" u="sng" dirty="0"/>
              <a:t> purchasing model</a:t>
            </a:r>
            <a:r>
              <a:rPr lang="en-US" sz="2200" u="sng" dirty="0"/>
              <a:t> </a:t>
            </a:r>
            <a:r>
              <a:rPr lang="en-US" sz="2200" dirty="0"/>
              <a:t>(Azure SQL Database, Elastic Pool, Instance Pools, Managed Instances)</a:t>
            </a:r>
            <a:endParaRPr lang="en-US" sz="2200" b="1" dirty="0"/>
          </a:p>
          <a:p>
            <a:pPr marL="342900" indent="-342900"/>
            <a:r>
              <a:rPr lang="en-US" sz="2200" b="1" dirty="0"/>
              <a:t>Service tiers options:</a:t>
            </a:r>
            <a:endParaRPr lang="en-US" sz="2200" dirty="0"/>
          </a:p>
          <a:p>
            <a:pPr marL="1143000" lvl="1" indent="-457200"/>
            <a:r>
              <a:rPr lang="en-US" sz="1900" dirty="0"/>
              <a:t>General Purpose - MI 4-80 </a:t>
            </a:r>
            <a:r>
              <a:rPr lang="en-US" sz="1900" dirty="0" err="1"/>
              <a:t>vCores</a:t>
            </a:r>
            <a:r>
              <a:rPr lang="en-US" sz="1900" dirty="0"/>
              <a:t>, 32GB-16TB, Azure DB up to 80 </a:t>
            </a:r>
            <a:r>
              <a:rPr lang="en-US" sz="1900" dirty="0" err="1"/>
              <a:t>vCores</a:t>
            </a:r>
            <a:r>
              <a:rPr lang="en-US" sz="1900" dirty="0"/>
              <a:t>, 408GB memory and max data size 4TB, Azure DB Serverless up to 40 </a:t>
            </a:r>
            <a:r>
              <a:rPr lang="en-US" sz="1900" dirty="0" err="1"/>
              <a:t>vCores</a:t>
            </a:r>
            <a:r>
              <a:rPr lang="en-US" sz="1900" dirty="0"/>
              <a:t>, up to 120GB memory and max data size 4TB</a:t>
            </a:r>
          </a:p>
          <a:p>
            <a:pPr marL="1143000" lvl="1" indent="-457200"/>
            <a:r>
              <a:rPr lang="en-US" sz="1900" dirty="0"/>
              <a:t>Business Critical - MI 4-80 </a:t>
            </a:r>
            <a:r>
              <a:rPr lang="en-US" sz="1900" dirty="0" err="1"/>
              <a:t>vCores</a:t>
            </a:r>
            <a:r>
              <a:rPr lang="en-US" sz="1900" dirty="0"/>
              <a:t>, 32GB-4TB, Azure DB up to 80 </a:t>
            </a:r>
            <a:r>
              <a:rPr lang="en-US" sz="1900" dirty="0" err="1"/>
              <a:t>vCores</a:t>
            </a:r>
            <a:r>
              <a:rPr lang="en-US" sz="1900" dirty="0"/>
              <a:t>, 408GB memory and max data size 4TB</a:t>
            </a:r>
          </a:p>
          <a:p>
            <a:pPr marL="1143000" lvl="1" indent="-457200"/>
            <a:r>
              <a:rPr lang="en-US" sz="1900" dirty="0"/>
              <a:t>Hyperscale - up to 80 </a:t>
            </a:r>
            <a:r>
              <a:rPr lang="en-US" sz="1900" dirty="0" err="1"/>
              <a:t>vCores</a:t>
            </a:r>
            <a:r>
              <a:rPr lang="en-US" sz="1900" dirty="0"/>
              <a:t>, 408GB memory and max data size 100TB</a:t>
            </a:r>
          </a:p>
        </p:txBody>
      </p:sp>
    </p:spTree>
    <p:extLst>
      <p:ext uri="{BB962C8B-B14F-4D97-AF65-F5344CB8AC3E}">
        <p14:creationId xmlns:p14="http://schemas.microsoft.com/office/powerpoint/2010/main" val="281596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064FBD-FBA7-43A5-A6F5-B49D0D6667CC}"/>
              </a:ext>
            </a:extLst>
          </p:cNvPr>
          <p:cNvSpPr>
            <a:spLocks noGrp="1"/>
          </p:cNvSpPr>
          <p:nvPr>
            <p:ph type="title"/>
          </p:nvPr>
        </p:nvSpPr>
        <p:spPr>
          <a:xfrm>
            <a:off x="416993" y="583916"/>
            <a:ext cx="11308283" cy="818705"/>
          </a:xfrm>
        </p:spPr>
        <p:txBody>
          <a:bodyPr>
            <a:normAutofit/>
          </a:bodyPr>
          <a:lstStyle/>
          <a:p>
            <a:r>
              <a:rPr lang="en-NZ" sz="4000" dirty="0"/>
              <a:t>Availability models </a:t>
            </a:r>
            <a:r>
              <a:rPr lang="en-US" sz="4000" dirty="0"/>
              <a:t>that are used in Azure SQL</a:t>
            </a:r>
          </a:p>
        </p:txBody>
      </p:sp>
      <p:sp>
        <p:nvSpPr>
          <p:cNvPr id="5" name="Text Placeholder 3">
            <a:extLst>
              <a:ext uri="{FF2B5EF4-FFF2-40B4-BE49-F238E27FC236}">
                <a16:creationId xmlns:a16="http://schemas.microsoft.com/office/drawing/2014/main" id="{28E64C46-5885-44A2-863F-0E381C6C743E}"/>
              </a:ext>
            </a:extLst>
          </p:cNvPr>
          <p:cNvSpPr txBox="1">
            <a:spLocks/>
          </p:cNvSpPr>
          <p:nvPr/>
        </p:nvSpPr>
        <p:spPr>
          <a:xfrm>
            <a:off x="416993" y="1711255"/>
            <a:ext cx="11308283" cy="48356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r>
              <a:rPr lang="en-US" sz="2400" b="1" dirty="0"/>
              <a:t>Standard availability model </a:t>
            </a:r>
            <a:r>
              <a:rPr lang="en-US" sz="2400" dirty="0"/>
              <a:t>that is based on a separation of compute and storage. It relies on high availability and reliability of the remote storage tier. This architecture targets budget-oriented business applications that can tolerate some performance degradation during maintenance activities.</a:t>
            </a:r>
          </a:p>
          <a:p>
            <a:pPr marL="380990" indent="-380990"/>
            <a:endParaRPr lang="en-US" sz="2400" dirty="0"/>
          </a:p>
          <a:p>
            <a:pPr marL="380990" indent="-380990"/>
            <a:r>
              <a:rPr lang="en-US" sz="2400" b="1" dirty="0"/>
              <a:t>Premium availability model </a:t>
            </a:r>
            <a:r>
              <a:rPr lang="en-US" sz="2400" dirty="0"/>
              <a:t>that is based on a cluster of database engine processes. It relies on the fact that there is always a quorum of available database engine nodes. This architecture targets mission critical applications with high IO performance, high transaction rate and guarantees minimal performance impact to your workload during maintenance activities.</a:t>
            </a:r>
          </a:p>
          <a:p>
            <a:endParaRPr lang="en-US" sz="2400" dirty="0"/>
          </a:p>
        </p:txBody>
      </p:sp>
    </p:spTree>
    <p:extLst>
      <p:ext uri="{BB962C8B-B14F-4D97-AF65-F5344CB8AC3E}">
        <p14:creationId xmlns:p14="http://schemas.microsoft.com/office/powerpoint/2010/main" val="84602073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2881</TotalTime>
  <Words>1671</Words>
  <Application>Microsoft Office PowerPoint</Application>
  <PresentationFormat>Widescreen</PresentationFormat>
  <Paragraphs>186</Paragraphs>
  <Slides>26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맑은 고딕</vt:lpstr>
      <vt:lpstr>Arial</vt:lpstr>
      <vt:lpstr>Calibri</vt:lpstr>
      <vt:lpstr>Calibri Light</vt:lpstr>
      <vt:lpstr>Lucida Console</vt:lpstr>
      <vt:lpstr>Segoe UI</vt:lpstr>
      <vt:lpstr>Segoe UI Light</vt:lpstr>
      <vt:lpstr>Segoe UI Semibold</vt:lpstr>
      <vt:lpstr>Segoe UI Semilight</vt:lpstr>
      <vt:lpstr>Office Theme</vt:lpstr>
      <vt:lpstr>PaaS Azure SQL Architecture</vt:lpstr>
      <vt:lpstr>Thank You to our Sponsors!</vt:lpstr>
      <vt:lpstr>Join The PASSMN Discord Server</vt:lpstr>
      <vt:lpstr>PASSMN</vt:lpstr>
      <vt:lpstr>PowerPoint Presentation</vt:lpstr>
      <vt:lpstr>PowerPoint Presentation</vt:lpstr>
      <vt:lpstr>Azure SQL deployment models / options</vt:lpstr>
      <vt:lpstr>Purchasing models and service tiers</vt:lpstr>
      <vt:lpstr>Availability models that are used in Azure SQL</vt:lpstr>
      <vt:lpstr>PowerPoint Presentation</vt:lpstr>
      <vt:lpstr>PowerPoint Presentation</vt:lpstr>
      <vt:lpstr>PowerPoint Presentation</vt:lpstr>
      <vt:lpstr>Locally Redundant, Zone Redundant and GEO Redundant availability</vt:lpstr>
      <vt:lpstr>Basic, Standard, and General Purpose service tier locally redundant availability</vt:lpstr>
      <vt:lpstr>General Purpose service tier zone redundant availability</vt:lpstr>
      <vt:lpstr>Premium and Business Critical service tier locally redundant availability</vt:lpstr>
      <vt:lpstr>Premium and Business Critical service tier zone redundant availability</vt:lpstr>
      <vt:lpstr>Read-only replicas and read-only query workloads</vt:lpstr>
      <vt:lpstr>Hyperscale service tier availability</vt:lpstr>
      <vt:lpstr>PowerPoint Presentation</vt:lpstr>
      <vt:lpstr>Virtual cluster connectivity architecture SQL MI</vt:lpstr>
      <vt:lpstr>Azure SQL Database connectivity architecture</vt:lpstr>
      <vt:lpstr>GEO Redundant Architecture Azure SQL DB</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 Session Title &gt;</dc:title>
  <dc:creator>Chris Kramer</dc:creator>
  <cp:lastModifiedBy>Zoran Barac</cp:lastModifiedBy>
  <cp:revision>17</cp:revision>
  <dcterms:created xsi:type="dcterms:W3CDTF">2021-10-09T00:25:06Z</dcterms:created>
  <dcterms:modified xsi:type="dcterms:W3CDTF">2021-10-16T23:00:14Z</dcterms:modified>
</cp:coreProperties>
</file>